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Carme"/>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rme-regular.fntdata"/><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1967: Sony releases the Portapak (the first handheld video camera), ushering in the era of digital video. Suddenly, it became much more inexpensive and accessible to produce movies and television, and the industry has been shifting towards digital ever since.</a:t>
            </a:r>
            <a:endParaRPr/>
          </a:p>
          <a:p>
            <a:pPr indent="0" lvl="0" marL="0" rtl="0">
              <a:spcBef>
                <a:spcPts val="0"/>
              </a:spcBef>
              <a:spcAft>
                <a:spcPts val="0"/>
              </a:spcAft>
              <a:buNone/>
            </a:pPr>
            <a:r>
              <a:t/>
            </a:r>
            <a:endParaRPr/>
          </a:p>
          <a:p>
            <a:pPr indent="0" lvl="0" marL="0" rtl="0">
              <a:spcBef>
                <a:spcPts val="0"/>
              </a:spcBef>
              <a:spcAft>
                <a:spcPts val="0"/>
              </a:spcAft>
              <a:buNone/>
            </a:pPr>
            <a:r>
              <a:rPr lang="en"/>
              <a:t>In 1967, Sony releases the Portapak, a commercial, portable video recorder. Compared with what we have today, it is still incredibly bulky and heavy and expensive, but it allowed filmmakers to work out of the studio and inaugurated the modern era of video.</a:t>
            </a:r>
            <a:endParaRPr/>
          </a:p>
          <a:p>
            <a:pPr indent="0" lvl="0" marL="0" rtl="0">
              <a:spcBef>
                <a:spcPts val="0"/>
              </a:spcBef>
              <a:spcAft>
                <a:spcPts val="0"/>
              </a:spcAft>
              <a:buNone/>
            </a:pPr>
            <a:r>
              <a:t/>
            </a:r>
            <a:endParaRPr/>
          </a:p>
          <a:p>
            <a:pPr indent="0" lvl="0" marL="0" rtl="0">
              <a:spcBef>
                <a:spcPts val="0"/>
              </a:spcBef>
              <a:spcAft>
                <a:spcPts val="0"/>
              </a:spcAft>
              <a:buNone/>
            </a:pPr>
            <a:r>
              <a:rPr lang="en"/>
              <a:t>It was adopted by both professionals and amateurs and greatly influenced the development of video art, guerrilla television and activism through video.</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films that adhere to very specific conventions of a type of storytelling.</a:t>
            </a:r>
            <a:endParaRPr/>
          </a:p>
          <a:p>
            <a:pPr indent="0" lvl="0" marL="0" rtl="0">
              <a:spcBef>
                <a:spcPts val="0"/>
              </a:spcBef>
              <a:spcAft>
                <a:spcPts val="0"/>
              </a:spcAft>
              <a:buNone/>
            </a:pPr>
            <a:r>
              <a:rPr lang="en"/>
              <a:t>These can be as simple as comedy, drama, etc., or they can be super specific. Sci fi, horror, rom com, film noir, period drama, western, war epic, superhero/comic book film, teen movie, just to name a few. These genres can also be hybridized.</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Carme"/>
              <a:buNone/>
              <a:defRPr sz="5200">
                <a:latin typeface="Carme"/>
                <a:ea typeface="Carme"/>
                <a:cs typeface="Carme"/>
                <a:sym typeface="Car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Carme"/>
              <a:buNone/>
              <a:defRPr sz="2800">
                <a:latin typeface="Carme"/>
                <a:ea typeface="Carme"/>
                <a:cs typeface="Carme"/>
                <a:sym typeface="Carm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0" y="4626500"/>
            <a:ext cx="9144000" cy="393600"/>
          </a:xfrm>
          <a:prstGeom prst="rect">
            <a:avLst/>
          </a:prstGeom>
        </p:spPr>
        <p:txBody>
          <a:bodyPr anchorCtr="0" anchor="ctr" bIns="91425" lIns="91425" spcFirstLastPara="1" rIns="91425" wrap="square" tIns="91425"/>
          <a:lstStyle>
            <a:lvl1pPr indent="-228600" lvl="0" marL="457200" algn="ctr">
              <a:lnSpc>
                <a:spcPct val="100000"/>
              </a:lnSpc>
              <a:spcBef>
                <a:spcPts val="0"/>
              </a:spcBef>
              <a:spcAft>
                <a:spcPts val="0"/>
              </a:spcAft>
              <a:buSzPts val="1200"/>
              <a:buNone/>
              <a:defRPr sz="1200"/>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252525"/>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1pPr>
            <a:lvl2pPr lvl="1">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2pPr>
            <a:lvl3pPr lvl="2">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3pPr>
            <a:lvl4pPr lvl="3">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4pPr>
            <a:lvl5pPr lvl="4">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5pPr>
            <a:lvl6pPr lvl="5">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6pPr>
            <a:lvl7pPr lvl="6">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7pPr>
            <a:lvl8pPr lvl="7">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8pPr>
            <a:lvl9pPr lvl="8">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Carme"/>
              <a:buChar char="●"/>
              <a:defRPr sz="1800">
                <a:solidFill>
                  <a:schemeClr val="lt2"/>
                </a:solidFill>
                <a:latin typeface="Carme"/>
                <a:ea typeface="Carme"/>
                <a:cs typeface="Carme"/>
                <a:sym typeface="Carme"/>
              </a:defRPr>
            </a:lvl1pPr>
            <a:lvl2pPr indent="-317500" lvl="1" marL="914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2pPr>
            <a:lvl3pPr indent="-317500" lvl="2" marL="1371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3pPr>
            <a:lvl4pPr indent="-317500" lvl="3" marL="18288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4pPr>
            <a:lvl5pPr indent="-317500" lvl="4" marL="22860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5pPr>
            <a:lvl6pPr indent="-317500" lvl="5" marL="27432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6pPr>
            <a:lvl7pPr indent="-317500" lvl="6" marL="3200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7pPr>
            <a:lvl8pPr indent="-317500" lvl="7" marL="3657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8pPr>
            <a:lvl9pPr indent="-317500" lvl="8" marL="4114800">
              <a:lnSpc>
                <a:spcPct val="115000"/>
              </a:lnSpc>
              <a:spcBef>
                <a:spcPts val="1600"/>
              </a:spcBef>
              <a:spcAft>
                <a:spcPts val="1600"/>
              </a:spcAft>
              <a:buClr>
                <a:schemeClr val="lt2"/>
              </a:buClr>
              <a:buSzPts val="1400"/>
              <a:buFont typeface="Carme"/>
              <a:buChar char="■"/>
              <a:defRPr>
                <a:solidFill>
                  <a:schemeClr val="lt2"/>
                </a:solidFill>
                <a:latin typeface="Carme"/>
                <a:ea typeface="Carme"/>
                <a:cs typeface="Carme"/>
                <a:sym typeface="Carme"/>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Carme"/>
                <a:ea typeface="Carme"/>
                <a:cs typeface="Carme"/>
                <a:sym typeface="Carme"/>
              </a:defRPr>
            </a:lvl1pPr>
            <a:lvl2pPr lvl="1" algn="r">
              <a:buNone/>
              <a:defRPr sz="1000">
                <a:solidFill>
                  <a:schemeClr val="lt2"/>
                </a:solidFill>
                <a:latin typeface="Carme"/>
                <a:ea typeface="Carme"/>
                <a:cs typeface="Carme"/>
                <a:sym typeface="Carme"/>
              </a:defRPr>
            </a:lvl2pPr>
            <a:lvl3pPr lvl="2" algn="r">
              <a:buNone/>
              <a:defRPr sz="1000">
                <a:solidFill>
                  <a:schemeClr val="lt2"/>
                </a:solidFill>
                <a:latin typeface="Carme"/>
                <a:ea typeface="Carme"/>
                <a:cs typeface="Carme"/>
                <a:sym typeface="Carme"/>
              </a:defRPr>
            </a:lvl3pPr>
            <a:lvl4pPr lvl="3" algn="r">
              <a:buNone/>
              <a:defRPr sz="1000">
                <a:solidFill>
                  <a:schemeClr val="lt2"/>
                </a:solidFill>
                <a:latin typeface="Carme"/>
                <a:ea typeface="Carme"/>
                <a:cs typeface="Carme"/>
                <a:sym typeface="Carme"/>
              </a:defRPr>
            </a:lvl4pPr>
            <a:lvl5pPr lvl="4" algn="r">
              <a:buNone/>
              <a:defRPr sz="1000">
                <a:solidFill>
                  <a:schemeClr val="lt2"/>
                </a:solidFill>
                <a:latin typeface="Carme"/>
                <a:ea typeface="Carme"/>
                <a:cs typeface="Carme"/>
                <a:sym typeface="Carme"/>
              </a:defRPr>
            </a:lvl5pPr>
            <a:lvl6pPr lvl="5" algn="r">
              <a:buNone/>
              <a:defRPr sz="1000">
                <a:solidFill>
                  <a:schemeClr val="lt2"/>
                </a:solidFill>
                <a:latin typeface="Carme"/>
                <a:ea typeface="Carme"/>
                <a:cs typeface="Carme"/>
                <a:sym typeface="Carme"/>
              </a:defRPr>
            </a:lvl6pPr>
            <a:lvl7pPr lvl="6" algn="r">
              <a:buNone/>
              <a:defRPr sz="1000">
                <a:solidFill>
                  <a:schemeClr val="lt2"/>
                </a:solidFill>
                <a:latin typeface="Carme"/>
                <a:ea typeface="Carme"/>
                <a:cs typeface="Carme"/>
                <a:sym typeface="Carme"/>
              </a:defRPr>
            </a:lvl7pPr>
            <a:lvl8pPr lvl="7" algn="r">
              <a:buNone/>
              <a:defRPr sz="1000">
                <a:solidFill>
                  <a:schemeClr val="lt2"/>
                </a:solidFill>
                <a:latin typeface="Carme"/>
                <a:ea typeface="Carme"/>
                <a:cs typeface="Carme"/>
                <a:sym typeface="Carme"/>
              </a:defRPr>
            </a:lvl8pPr>
            <a:lvl9pPr lvl="8" algn="r">
              <a:buNone/>
              <a:defRPr sz="1000">
                <a:solidFill>
                  <a:schemeClr val="lt2"/>
                </a:solidFill>
                <a:latin typeface="Carme"/>
                <a:ea typeface="Carme"/>
                <a:cs typeface="Carme"/>
                <a:sym typeface="Carm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mailto:jiwon.shin@nyu.edu" TargetMode="External"/><Relationship Id="rId4" Type="http://schemas.openxmlformats.org/officeDocument/2006/relationships/hyperlink" Target="http://jiwonshin.com" TargetMode="External"/><Relationship Id="rId5"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www.youtube.com/watch?v=-3yarT_h2ws" TargetMode="External"/><Relationship Id="rId4"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www.youtube.com/watch?v=4nj0vEO4Q6s" TargetMode="External"/><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www.youtube.com/watch?v=_FrdVdKlxUk" TargetMode="External"/><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www.youtube.com/watch?v=TVWRzaQ-Uoc" TargetMode="Externa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js6450.github.io/DigitalFilmmak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7.png"/><Relationship Id="rId11" Type="http://schemas.openxmlformats.org/officeDocument/2006/relationships/image" Target="../media/image19.png"/><Relationship Id="rId10" Type="http://schemas.openxmlformats.org/officeDocument/2006/relationships/image" Target="../media/image26.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s://www.shortoftheweek.com/channels/sundance-films/" TargetMode="Externa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s://vimeo.com/channels/staffpicks" TargetMode="Externa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www.firstfilm.org.cn/render/simplePage?pageId=170" TargetMode="Externa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www.youtube.com/watch?v=rk6ZGDgo5vA" TargetMode="Externa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hyperlink" Target="https://v.qq.com/x/cover/vnib3fekaa20sqk.html" TargetMode="Externa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www.youtube.com/watch?time_continue=131&amp;v=u7KZrt_cHH0" TargetMode="External"/><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hyperlink" Target="https://www.youtube.com/watch?time_continue=170&amp;v=0gn4RAuahHw" TargetMode="Externa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hyperlink" Target="http://www.youtube.com/watch?v=jG7dSXcfVqE" TargetMode="External"/><Relationship Id="rId4" Type="http://schemas.openxmlformats.org/officeDocument/2006/relationships/image" Target="../media/image2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hyperlink" Target="https://www.youtube.com/watch?v=PMEkmiQP5bg" TargetMode="Externa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hyperlink" Target="https://www.bilibili.com/video/av24616119" TargetMode="External"/><Relationship Id="rId4" Type="http://schemas.openxmlformats.org/officeDocument/2006/relationships/image" Target="../media/image40.png"/><Relationship Id="rId5" Type="http://schemas.openxmlformats.org/officeDocument/2006/relationships/hyperlink" Target="https://www.bilibili.com/video/av12939230?from=search&amp;seid=10286975741427936383" TargetMode="External"/><Relationship Id="rId6"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www.ted.com/talks/joe_sabia_the_technology_of_storytelling" TargetMode="External"/><Relationship Id="rId4" Type="http://schemas.openxmlformats.org/officeDocument/2006/relationships/hyperlink" Target="http://drive.google.com/file/d/1d3VaBhYIK8asymWCmwM_3MuzbdFeY7xm/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Digital Filmmaking</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Telling Stories through Technology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CC0000"/>
                </a:solidFill>
              </a:rPr>
              <a:t>STRUCTURING</a:t>
            </a:r>
            <a:r>
              <a:rPr lang="en"/>
              <a:t> your story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Narrative, Story, Plot</a:t>
            </a:r>
            <a:endParaRPr/>
          </a:p>
        </p:txBody>
      </p:sp>
      <p:sp>
        <p:nvSpPr>
          <p:cNvPr id="112" name="Shape 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CC0000"/>
                </a:solidFill>
              </a:rPr>
              <a:t>Narrative</a:t>
            </a:r>
            <a:r>
              <a:rPr lang="en" sz="2000">
                <a:solidFill>
                  <a:srgbClr val="FFFFFF"/>
                </a:solidFill>
              </a:rPr>
              <a:t> </a:t>
            </a:r>
            <a:r>
              <a:rPr lang="en" sz="2000"/>
              <a:t>consists of both the content of a story, as well as</a:t>
            </a:r>
            <a:r>
              <a:rPr lang="en" sz="2000">
                <a:solidFill>
                  <a:srgbClr val="FFFFFF"/>
                </a:solidFill>
              </a:rPr>
              <a:t> the form and structure </a:t>
            </a:r>
            <a:r>
              <a:rPr lang="en" sz="2000"/>
              <a:t>used to tell it.</a:t>
            </a:r>
            <a:br>
              <a:rPr lang="en" sz="2000">
                <a:solidFill>
                  <a:srgbClr val="FFFFFF"/>
                </a:solidFill>
              </a:rPr>
            </a:br>
            <a:br>
              <a:rPr lang="en" sz="2000">
                <a:solidFill>
                  <a:srgbClr val="FFFFFF"/>
                </a:solidFill>
              </a:rPr>
            </a:br>
            <a:r>
              <a:rPr b="1" lang="en" sz="2000">
                <a:solidFill>
                  <a:srgbClr val="CC0000"/>
                </a:solidFill>
              </a:rPr>
              <a:t>Story</a:t>
            </a:r>
            <a:r>
              <a:rPr lang="en" sz="2000">
                <a:solidFill>
                  <a:srgbClr val="FFFFFF"/>
                </a:solidFill>
              </a:rPr>
              <a:t> </a:t>
            </a:r>
            <a:r>
              <a:rPr lang="en" sz="2000"/>
              <a:t>refers to the raw materials used - </a:t>
            </a:r>
            <a:r>
              <a:rPr lang="en" sz="2000">
                <a:solidFill>
                  <a:srgbClr val="FFFFFF"/>
                </a:solidFill>
              </a:rPr>
              <a:t>characters, setting, conflict, resolution.</a:t>
            </a:r>
            <a:br>
              <a:rPr lang="en" sz="2000">
                <a:solidFill>
                  <a:srgbClr val="FFFFFF"/>
                </a:solidFill>
              </a:rPr>
            </a:br>
            <a:br>
              <a:rPr lang="en" sz="2000">
                <a:solidFill>
                  <a:srgbClr val="FFFFFF"/>
                </a:solidFill>
              </a:rPr>
            </a:br>
            <a:r>
              <a:rPr b="1" lang="en" sz="2000">
                <a:solidFill>
                  <a:srgbClr val="CC0000"/>
                </a:solidFill>
              </a:rPr>
              <a:t>Plot</a:t>
            </a:r>
            <a:r>
              <a:rPr lang="en" sz="2000">
                <a:solidFill>
                  <a:srgbClr val="FFFFFF"/>
                </a:solidFill>
              </a:rPr>
              <a:t> </a:t>
            </a:r>
            <a:r>
              <a:rPr lang="en" sz="2000"/>
              <a:t>refers to </a:t>
            </a:r>
            <a:r>
              <a:rPr lang="en" sz="2000">
                <a:solidFill>
                  <a:srgbClr val="FFFFFF"/>
                </a:solidFill>
              </a:rPr>
              <a:t>how the contents of the story is shaped</a:t>
            </a:r>
            <a:r>
              <a:rPr lang="en" sz="2000"/>
              <a:t> within the narrative - when and how the characters are introduced, when the conflict is set up, how the conflict drives the story forward.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CC0000"/>
                </a:solidFill>
              </a:rPr>
              <a:t>Narrative</a:t>
            </a:r>
            <a:r>
              <a:rPr lang="en" sz="2800"/>
              <a:t>: Structure </a:t>
            </a:r>
            <a:endParaRPr sz="2800"/>
          </a:p>
          <a:p>
            <a:pPr indent="0" lvl="0" marL="0" rtl="0" algn="l">
              <a:spcBef>
                <a:spcPts val="0"/>
              </a:spcBef>
              <a:spcAft>
                <a:spcPts val="0"/>
              </a:spcAft>
              <a:buNone/>
            </a:pPr>
            <a:r>
              <a:rPr lang="en" sz="2800"/>
              <a:t>→ HOW the story is told or demonstrated</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CC0000"/>
                </a:solidFill>
              </a:rPr>
              <a:t>Story</a:t>
            </a:r>
            <a:r>
              <a:rPr lang="en" sz="2800">
                <a:solidFill>
                  <a:srgbClr val="FFFFFF"/>
                </a:solidFill>
              </a:rPr>
              <a:t>: Characters, setting, conflict, resolution</a:t>
            </a:r>
            <a:endParaRPr sz="2800">
              <a:solidFill>
                <a:srgbClr val="FFFFFF"/>
              </a:solidFill>
            </a:endParaRPr>
          </a:p>
          <a:p>
            <a:pPr indent="0" lvl="0" marL="0" rtl="0" algn="l">
              <a:spcBef>
                <a:spcPts val="0"/>
              </a:spcBef>
              <a:spcAft>
                <a:spcPts val="0"/>
              </a:spcAft>
              <a:buNone/>
            </a:pPr>
            <a:r>
              <a:rPr lang="en" sz="2800">
                <a:solidFill>
                  <a:srgbClr val="FFFFFF"/>
                </a:solidFill>
              </a:rPr>
              <a:t>→ All the EVENTS that are described in the story</a:t>
            </a:r>
            <a:endParaRPr sz="2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CC0000"/>
                </a:solidFill>
              </a:rPr>
              <a:t>Plot</a:t>
            </a:r>
            <a:r>
              <a:rPr lang="en" sz="2800">
                <a:solidFill>
                  <a:srgbClr val="FFFFFF"/>
                </a:solidFill>
              </a:rPr>
              <a:t>: Shaping the story</a:t>
            </a:r>
            <a:endParaRPr sz="2800">
              <a:solidFill>
                <a:srgbClr val="FFFFFF"/>
              </a:solidFill>
            </a:endParaRPr>
          </a:p>
          <a:p>
            <a:pPr indent="0" lvl="0" marL="0" rtl="0" algn="l">
              <a:spcBef>
                <a:spcPts val="0"/>
              </a:spcBef>
              <a:spcAft>
                <a:spcPts val="0"/>
              </a:spcAft>
              <a:buNone/>
            </a:pPr>
            <a:r>
              <a:rPr lang="en" sz="2800">
                <a:solidFill>
                  <a:srgbClr val="FFFFFF"/>
                </a:solidFill>
              </a:rPr>
              <a:t>→ Showing the cause and effect</a:t>
            </a:r>
            <a:endParaRPr sz="2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Basic Narrative Elements</a:t>
            </a:r>
            <a:endParaRPr/>
          </a:p>
        </p:txBody>
      </p:sp>
      <p:sp>
        <p:nvSpPr>
          <p:cNvPr id="133" name="Shape 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Char char="●"/>
            </a:pPr>
            <a:r>
              <a:rPr b="1" lang="en" sz="1600">
                <a:solidFill>
                  <a:srgbClr val="CC0000"/>
                </a:solidFill>
              </a:rPr>
              <a:t>Characters</a:t>
            </a:r>
            <a:r>
              <a:rPr b="1" lang="en" sz="1600">
                <a:solidFill>
                  <a:srgbClr val="FFFFFF"/>
                </a:solidFill>
              </a:rPr>
              <a:t>: Who?</a:t>
            </a:r>
            <a:endParaRPr b="1" sz="1600">
              <a:solidFill>
                <a:srgbClr val="FFFFFF"/>
              </a:solidFill>
            </a:endParaRPr>
          </a:p>
          <a:p>
            <a:pPr indent="0" lvl="0" marL="457200" rtl="0">
              <a:spcBef>
                <a:spcPts val="0"/>
              </a:spcBef>
              <a:spcAft>
                <a:spcPts val="0"/>
              </a:spcAft>
              <a:buNone/>
            </a:pPr>
            <a:r>
              <a:rPr lang="en" sz="1600"/>
              <a:t>Real or fictional persons or other beings, may guide or help in understanding plots </a:t>
            </a:r>
            <a:endParaRPr sz="1600"/>
          </a:p>
          <a:p>
            <a:pPr indent="-330200" lvl="0" marL="457200" rtl="0">
              <a:spcBef>
                <a:spcPts val="0"/>
              </a:spcBef>
              <a:spcAft>
                <a:spcPts val="0"/>
              </a:spcAft>
              <a:buClr>
                <a:srgbClr val="FFFFFF"/>
              </a:buClr>
              <a:buSzPts val="1600"/>
              <a:buChar char="●"/>
            </a:pPr>
            <a:r>
              <a:rPr b="1" lang="en" sz="1600">
                <a:solidFill>
                  <a:srgbClr val="CC0000"/>
                </a:solidFill>
              </a:rPr>
              <a:t>Perspective</a:t>
            </a:r>
            <a:r>
              <a:rPr b="1" lang="en" sz="1600">
                <a:solidFill>
                  <a:srgbClr val="FFFFFF"/>
                </a:solidFill>
              </a:rPr>
              <a:t>: How?</a:t>
            </a:r>
            <a:endParaRPr b="1" sz="1600">
              <a:solidFill>
                <a:srgbClr val="FFFFFF"/>
              </a:solidFill>
            </a:endParaRPr>
          </a:p>
          <a:p>
            <a:pPr indent="0" lvl="0" marL="457200" rtl="0">
              <a:spcBef>
                <a:spcPts val="0"/>
              </a:spcBef>
              <a:spcAft>
                <a:spcPts val="0"/>
              </a:spcAft>
              <a:buNone/>
            </a:pPr>
            <a:r>
              <a:rPr lang="en" sz="1600"/>
              <a:t>Personal or non-personal point of view through which story is communicated</a:t>
            </a:r>
            <a:endParaRPr sz="1600"/>
          </a:p>
          <a:p>
            <a:pPr indent="-330200" lvl="0" marL="457200" rtl="0">
              <a:spcBef>
                <a:spcPts val="0"/>
              </a:spcBef>
              <a:spcAft>
                <a:spcPts val="0"/>
              </a:spcAft>
              <a:buClr>
                <a:srgbClr val="FFFFFF"/>
              </a:buClr>
              <a:buSzPts val="1600"/>
              <a:buChar char="●"/>
            </a:pPr>
            <a:r>
              <a:rPr b="1" lang="en" sz="1600">
                <a:solidFill>
                  <a:srgbClr val="CC0000"/>
                </a:solidFill>
              </a:rPr>
              <a:t>Setting</a:t>
            </a:r>
            <a:r>
              <a:rPr b="1" lang="en" sz="1600">
                <a:solidFill>
                  <a:srgbClr val="FFFFFF"/>
                </a:solidFill>
              </a:rPr>
              <a:t>: When &amp; Where?</a:t>
            </a:r>
            <a:endParaRPr b="1" sz="1600">
              <a:solidFill>
                <a:srgbClr val="FFFFFF"/>
              </a:solidFill>
            </a:endParaRPr>
          </a:p>
          <a:p>
            <a:pPr indent="457200" lvl="0" marL="0" rtl="0">
              <a:spcBef>
                <a:spcPts val="0"/>
              </a:spcBef>
              <a:spcAft>
                <a:spcPts val="0"/>
              </a:spcAft>
              <a:buNone/>
            </a:pPr>
            <a:r>
              <a:rPr lang="en" sz="1600"/>
              <a:t>Deals with time and location / society / culture </a:t>
            </a:r>
            <a:endParaRPr sz="1600"/>
          </a:p>
          <a:p>
            <a:pPr indent="-330200" lvl="0" marL="457200" rtl="0">
              <a:spcBef>
                <a:spcPts val="0"/>
              </a:spcBef>
              <a:spcAft>
                <a:spcPts val="0"/>
              </a:spcAft>
              <a:buClr>
                <a:srgbClr val="FFFFFF"/>
              </a:buClr>
              <a:buSzPts val="1600"/>
              <a:buChar char="●"/>
            </a:pPr>
            <a:r>
              <a:rPr b="1" lang="en" sz="1600">
                <a:solidFill>
                  <a:srgbClr val="CC0000"/>
                </a:solidFill>
              </a:rPr>
              <a:t>Theme</a:t>
            </a:r>
            <a:r>
              <a:rPr b="1" lang="en" sz="1600">
                <a:solidFill>
                  <a:srgbClr val="FFFFFF"/>
                </a:solidFill>
              </a:rPr>
              <a:t>: What?</a:t>
            </a:r>
            <a:endParaRPr b="1" sz="1600">
              <a:solidFill>
                <a:srgbClr val="FFFFFF"/>
              </a:solidFill>
            </a:endParaRPr>
          </a:p>
          <a:p>
            <a:pPr indent="0" lvl="0" marL="457200" rtl="0">
              <a:spcBef>
                <a:spcPts val="0"/>
              </a:spcBef>
              <a:spcAft>
                <a:spcPts val="0"/>
              </a:spcAft>
              <a:buNone/>
            </a:pPr>
            <a:r>
              <a:rPr lang="en" sz="1600"/>
              <a:t>Central point/message of the story. Could be direct or indirect, for the observer to decide</a:t>
            </a:r>
            <a:endParaRPr sz="1600"/>
          </a:p>
          <a:p>
            <a:pPr indent="-330200" lvl="0" marL="457200" rtl="0">
              <a:spcBef>
                <a:spcPts val="0"/>
              </a:spcBef>
              <a:spcAft>
                <a:spcPts val="0"/>
              </a:spcAft>
              <a:buClr>
                <a:srgbClr val="FFFFFF"/>
              </a:buClr>
              <a:buSzPts val="1600"/>
              <a:buChar char="●"/>
            </a:pPr>
            <a:r>
              <a:rPr b="1" lang="en" sz="1600">
                <a:solidFill>
                  <a:srgbClr val="CC0000"/>
                </a:solidFill>
              </a:rPr>
              <a:t>Mood</a:t>
            </a:r>
            <a:r>
              <a:rPr b="1" lang="en" sz="1600">
                <a:solidFill>
                  <a:srgbClr val="FFFFFF"/>
                </a:solidFill>
              </a:rPr>
              <a:t>: Why?</a:t>
            </a:r>
            <a:endParaRPr b="1" sz="1600">
              <a:solidFill>
                <a:srgbClr val="FFFFFF"/>
              </a:solidFill>
            </a:endParaRPr>
          </a:p>
          <a:p>
            <a:pPr indent="457200" lvl="0" marL="0" rtl="0">
              <a:spcBef>
                <a:spcPts val="0"/>
              </a:spcBef>
              <a:spcAft>
                <a:spcPts val="0"/>
              </a:spcAft>
              <a:buNone/>
            </a:pPr>
            <a:r>
              <a:rPr lang="en" sz="1600"/>
              <a:t>Evoke emotional reaction in the observer</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Basic Narrative Structure</a:t>
            </a:r>
            <a:endParaRPr/>
          </a:p>
        </p:txBody>
      </p:sp>
      <p:sp>
        <p:nvSpPr>
          <p:cNvPr id="139" name="Shape 139"/>
          <p:cNvSpPr txBox="1"/>
          <p:nvPr>
            <p:ph idx="1" type="body"/>
          </p:nvPr>
        </p:nvSpPr>
        <p:spPr>
          <a:xfrm>
            <a:off x="311700" y="1152475"/>
            <a:ext cx="35247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No matter what the shape of the story is, it always follows this structure.</a:t>
            </a:r>
            <a:endParaRPr sz="1800"/>
          </a:p>
          <a:p>
            <a:pPr indent="0" lvl="0" marL="0">
              <a:spcBef>
                <a:spcPts val="1600"/>
              </a:spcBef>
              <a:spcAft>
                <a:spcPts val="1600"/>
              </a:spcAft>
              <a:buNone/>
            </a:pPr>
            <a:r>
              <a:rPr lang="en" sz="1800"/>
              <a:t>Where differences occur purely lie in what form the story takes, and in what order or manner the author chooses to present these elements.</a:t>
            </a:r>
            <a:endParaRPr sz="1800"/>
          </a:p>
        </p:txBody>
      </p:sp>
      <p:pic>
        <p:nvPicPr>
          <p:cNvPr id="140" name="Shape 140"/>
          <p:cNvPicPr preferRelativeResize="0"/>
          <p:nvPr/>
        </p:nvPicPr>
        <p:blipFill>
          <a:blip r:embed="rId3">
            <a:alphaModFix/>
          </a:blip>
          <a:stretch>
            <a:fillRect/>
          </a:stretch>
        </p:blipFill>
        <p:spPr>
          <a:xfrm>
            <a:off x="3976499" y="1271151"/>
            <a:ext cx="4855800" cy="31215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起   承   轉   結</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Linear Narrative</a:t>
            </a:r>
            <a:endParaRPr/>
          </a:p>
        </p:txBody>
      </p:sp>
      <p:pic>
        <p:nvPicPr>
          <p:cNvPr id="151" name="Shape 151"/>
          <p:cNvPicPr preferRelativeResize="0"/>
          <p:nvPr/>
        </p:nvPicPr>
        <p:blipFill>
          <a:blip r:embed="rId3">
            <a:alphaModFix/>
          </a:blip>
          <a:stretch>
            <a:fillRect/>
          </a:stretch>
        </p:blipFill>
        <p:spPr>
          <a:xfrm>
            <a:off x="1670988" y="2578275"/>
            <a:ext cx="5802025" cy="56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Non-Linear Narrative</a:t>
            </a:r>
            <a:endParaRPr/>
          </a:p>
        </p:txBody>
      </p:sp>
      <p:sp>
        <p:nvSpPr>
          <p:cNvPr id="157" name="Shape 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Events are told out of chronological order, or in a way that deviates from the standard chronological narrative structure, instead utilizing some other version of the structure to put the pieces together.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Introductions</a:t>
            </a:r>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a:p>
            <a:pPr indent="0" lvl="0" marL="0">
              <a:spcBef>
                <a:spcPts val="1600"/>
              </a:spcBef>
              <a:spcAft>
                <a:spcPts val="0"/>
              </a:spcAft>
              <a:buNone/>
            </a:pPr>
            <a:r>
              <a:rPr lang="en">
                <a:solidFill>
                  <a:srgbClr val="FFFFFF"/>
                </a:solidFill>
              </a:rPr>
              <a:t>Name (or your preferred name)?</a:t>
            </a:r>
            <a:endParaRPr>
              <a:solidFill>
                <a:srgbClr val="FFFFFF"/>
              </a:solidFill>
            </a:endParaRPr>
          </a:p>
          <a:p>
            <a:pPr indent="0" lvl="0" marL="0">
              <a:spcBef>
                <a:spcPts val="1600"/>
              </a:spcBef>
              <a:spcAft>
                <a:spcPts val="0"/>
              </a:spcAft>
              <a:buNone/>
            </a:pPr>
            <a:r>
              <a:rPr lang="en">
                <a:solidFill>
                  <a:srgbClr val="FFFFFF"/>
                </a:solidFill>
              </a:rPr>
              <a:t>What is the most memorable film / video you’ve watched recently? What do you like about it and why?</a:t>
            </a:r>
            <a:endParaRPr>
              <a:solidFill>
                <a:srgbClr val="FFFFFF"/>
              </a:solidFill>
            </a:endParaRPr>
          </a:p>
          <a:p>
            <a:pPr indent="0" lvl="0" marL="0">
              <a:spcBef>
                <a:spcPts val="1600"/>
              </a:spcBef>
              <a:spcAft>
                <a:spcPts val="0"/>
              </a:spcAft>
              <a:buNone/>
            </a:pPr>
            <a:r>
              <a:rPr lang="en">
                <a:solidFill>
                  <a:srgbClr val="FFFFFF"/>
                </a:solidFill>
              </a:rPr>
              <a:t>Do you have experience </a:t>
            </a:r>
            <a:r>
              <a:rPr lang="en">
                <a:solidFill>
                  <a:srgbClr val="FFFFFF"/>
                </a:solidFill>
              </a:rPr>
              <a:t>using</a:t>
            </a:r>
            <a:r>
              <a:rPr lang="en">
                <a:solidFill>
                  <a:srgbClr val="FFFFFF"/>
                </a:solidFill>
              </a:rPr>
              <a:t> a camera or editing videos? (It’s okay if you don’t!)</a:t>
            </a:r>
            <a:endParaRPr>
              <a:solidFill>
                <a:srgbClr val="FFFFFF"/>
              </a:solidFill>
            </a:endParaRPr>
          </a:p>
          <a:p>
            <a:pPr indent="0" lvl="0" marL="0">
              <a:spcBef>
                <a:spcPts val="1600"/>
              </a:spcBef>
              <a:spcAft>
                <a:spcPts val="1600"/>
              </a:spcAft>
              <a:buNone/>
            </a:pPr>
            <a:r>
              <a:rPr lang="en">
                <a:solidFill>
                  <a:srgbClr val="FFFFFF"/>
                </a:solidFill>
              </a:rPr>
              <a:t>What do you expect to learn from this class?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Branching Narrative</a:t>
            </a:r>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One start, many different outcomes.</a:t>
            </a:r>
            <a:endParaRPr/>
          </a:p>
        </p:txBody>
      </p:sp>
      <p:pic>
        <p:nvPicPr>
          <p:cNvPr id="164" name="Shape 164"/>
          <p:cNvPicPr preferRelativeResize="0"/>
          <p:nvPr/>
        </p:nvPicPr>
        <p:blipFill>
          <a:blip r:embed="rId3">
            <a:alphaModFix/>
          </a:blip>
          <a:stretch>
            <a:fillRect/>
          </a:stretch>
        </p:blipFill>
        <p:spPr>
          <a:xfrm>
            <a:off x="2897538" y="1727282"/>
            <a:ext cx="3348925" cy="298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Threaded Narrative</a:t>
            </a:r>
            <a:endParaRPr/>
          </a:p>
        </p:txBody>
      </p:sp>
      <p:sp>
        <p:nvSpPr>
          <p:cNvPr id="170" name="Shape 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Lots of different plot paths eventually find their way to a single, unavoidable conclusion.</a:t>
            </a:r>
            <a:endParaRPr/>
          </a:p>
        </p:txBody>
      </p:sp>
      <p:pic>
        <p:nvPicPr>
          <p:cNvPr id="171" name="Shape 171"/>
          <p:cNvPicPr preferRelativeResize="0"/>
          <p:nvPr/>
        </p:nvPicPr>
        <p:blipFill>
          <a:blip r:embed="rId3">
            <a:alphaModFix/>
          </a:blip>
          <a:stretch>
            <a:fillRect/>
          </a:stretch>
        </p:blipFill>
        <p:spPr>
          <a:xfrm>
            <a:off x="1924050" y="2162250"/>
            <a:ext cx="5295900" cy="209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Tell us </a:t>
            </a:r>
            <a:r>
              <a:rPr lang="en">
                <a:solidFill>
                  <a:srgbClr val="CC0000"/>
                </a:solidFill>
              </a:rPr>
              <a:t>YOUR</a:t>
            </a:r>
            <a:r>
              <a:rPr lang="en"/>
              <a:t> story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Storytelling Exercise (part 1)</a:t>
            </a:r>
            <a:endParaRPr/>
          </a:p>
        </p:txBody>
      </p:sp>
      <p:sp>
        <p:nvSpPr>
          <p:cNvPr id="182" name="Shape 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Prepare to tell a </a:t>
            </a:r>
            <a:r>
              <a:rPr lang="en">
                <a:solidFill>
                  <a:srgbClr val="FFFFFF"/>
                </a:solidFill>
              </a:rPr>
              <a:t>short story (1 - 3 minutes)</a:t>
            </a:r>
            <a:r>
              <a:rPr lang="en"/>
              <a:t> about yourself. </a:t>
            </a:r>
            <a:endParaRPr/>
          </a:p>
          <a:p>
            <a:pPr indent="0" lvl="0" marL="0">
              <a:spcBef>
                <a:spcPts val="1600"/>
              </a:spcBef>
              <a:spcAft>
                <a:spcPts val="0"/>
              </a:spcAft>
              <a:buNone/>
            </a:pPr>
            <a:r>
              <a:rPr lang="en"/>
              <a:t>You can introduce yourself to class and talk generally about what kind of person you are. What do you like to do in your free time? What are your interests and hobbies? You can also talk about a specific meaningful or interesting experience you have had. </a:t>
            </a:r>
            <a:endParaRPr/>
          </a:p>
          <a:p>
            <a:pPr indent="0" lvl="0" marL="0">
              <a:spcBef>
                <a:spcPts val="1600"/>
              </a:spcBef>
              <a:spcAft>
                <a:spcPts val="1600"/>
              </a:spcAft>
              <a:buNone/>
            </a:pPr>
            <a:r>
              <a:rPr lang="en"/>
              <a:t>Think of this exercise as telling a short verbal autobiography.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CC0000"/>
                </a:solidFill>
              </a:rPr>
              <a:t>HOW</a:t>
            </a:r>
            <a:r>
              <a:rPr lang="en"/>
              <a:t> do you tell the story?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1" type="body"/>
          </p:nvPr>
        </p:nvSpPr>
        <p:spPr>
          <a:xfrm>
            <a:off x="0" y="47027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Verbal / Oral Storytelling</a:t>
            </a:r>
            <a:endParaRPr>
              <a:solidFill>
                <a:srgbClr val="FFFFFF"/>
              </a:solidFill>
            </a:endParaRPr>
          </a:p>
          <a:p>
            <a:pPr indent="0" lvl="0" marL="0">
              <a:spcBef>
                <a:spcPts val="0"/>
              </a:spcBef>
              <a:spcAft>
                <a:spcPts val="0"/>
              </a:spcAft>
              <a:buNone/>
            </a:pPr>
            <a:r>
              <a:rPr lang="en">
                <a:solidFill>
                  <a:srgbClr val="666666"/>
                </a:solidFill>
              </a:rPr>
              <a:t>Photo Credit: @godnara35</a:t>
            </a:r>
            <a:endParaRPr>
              <a:solidFill>
                <a:srgbClr val="666666"/>
              </a:solidFill>
            </a:endParaRPr>
          </a:p>
        </p:txBody>
      </p:sp>
      <p:pic>
        <p:nvPicPr>
          <p:cNvPr id="193" name="Shape 193"/>
          <p:cNvPicPr preferRelativeResize="0"/>
          <p:nvPr/>
        </p:nvPicPr>
        <p:blipFill>
          <a:blip r:embed="rId3">
            <a:alphaModFix/>
          </a:blip>
          <a:stretch>
            <a:fillRect/>
          </a:stretch>
        </p:blipFill>
        <p:spPr>
          <a:xfrm>
            <a:off x="1657500" y="152400"/>
            <a:ext cx="5829002" cy="4474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 type="body"/>
          </p:nvPr>
        </p:nvSpPr>
        <p:spPr>
          <a:xfrm>
            <a:off x="0" y="47027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Books (Written Storytelling)</a:t>
            </a:r>
            <a:endParaRPr>
              <a:solidFill>
                <a:srgbClr val="FFFFFF"/>
              </a:solidFill>
            </a:endParaRPr>
          </a:p>
          <a:p>
            <a:pPr indent="0" lvl="0" marL="0">
              <a:spcBef>
                <a:spcPts val="0"/>
              </a:spcBef>
              <a:spcAft>
                <a:spcPts val="0"/>
              </a:spcAft>
              <a:buNone/>
            </a:pPr>
            <a:r>
              <a:rPr lang="en">
                <a:solidFill>
                  <a:srgbClr val="666666"/>
                </a:solidFill>
              </a:rPr>
              <a:t>Photo Credit: AARP</a:t>
            </a:r>
            <a:endParaRPr>
              <a:solidFill>
                <a:srgbClr val="666666"/>
              </a:solidFill>
            </a:endParaRPr>
          </a:p>
        </p:txBody>
      </p:sp>
      <p:pic>
        <p:nvPicPr>
          <p:cNvPr id="199" name="Shape 199"/>
          <p:cNvPicPr preferRelativeResize="0"/>
          <p:nvPr/>
        </p:nvPicPr>
        <p:blipFill>
          <a:blip r:embed="rId3">
            <a:alphaModFix/>
          </a:blip>
          <a:stretch>
            <a:fillRect/>
          </a:stretch>
        </p:blipFill>
        <p:spPr>
          <a:xfrm>
            <a:off x="730563" y="212225"/>
            <a:ext cx="7682876" cy="4414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idx="1" type="body"/>
          </p:nvPr>
        </p:nvSpPr>
        <p:spPr>
          <a:xfrm>
            <a:off x="797095" y="4816725"/>
            <a:ext cx="45243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666666"/>
                </a:solidFill>
              </a:rPr>
              <a:t>Building Stories, Chris Ware (Photo Credit: Amazon.com)</a:t>
            </a:r>
            <a:endParaRPr sz="1000">
              <a:solidFill>
                <a:srgbClr val="666666"/>
              </a:solidFill>
            </a:endParaRPr>
          </a:p>
        </p:txBody>
      </p:sp>
      <p:sp>
        <p:nvSpPr>
          <p:cNvPr id="205" name="Shape 205"/>
          <p:cNvSpPr txBox="1"/>
          <p:nvPr>
            <p:ph idx="1" type="body"/>
          </p:nvPr>
        </p:nvSpPr>
        <p:spPr>
          <a:xfrm>
            <a:off x="4697664" y="4816725"/>
            <a:ext cx="45243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666666"/>
                </a:solidFill>
              </a:rPr>
              <a:t>The Avengers, Marvel (Photo Credit: Comic Vine)</a:t>
            </a:r>
            <a:endParaRPr sz="1000">
              <a:solidFill>
                <a:srgbClr val="666666"/>
              </a:solidFill>
            </a:endParaRPr>
          </a:p>
        </p:txBody>
      </p:sp>
      <p:sp>
        <p:nvSpPr>
          <p:cNvPr id="206" name="Shape 206"/>
          <p:cNvSpPr txBox="1"/>
          <p:nvPr>
            <p:ph idx="1" type="body"/>
          </p:nvPr>
        </p:nvSpPr>
        <p:spPr>
          <a:xfrm>
            <a:off x="0" y="47027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Graphic Novels (Written / Visual Storytelling)</a:t>
            </a:r>
            <a:endParaRPr>
              <a:solidFill>
                <a:srgbClr val="FFFFFF"/>
              </a:solidFill>
            </a:endParaRPr>
          </a:p>
          <a:p>
            <a:pPr indent="0" lvl="0" marL="0">
              <a:spcBef>
                <a:spcPts val="0"/>
              </a:spcBef>
              <a:spcAft>
                <a:spcPts val="0"/>
              </a:spcAft>
              <a:buNone/>
            </a:pPr>
            <a:r>
              <a:t/>
            </a:r>
            <a:endParaRPr>
              <a:solidFill>
                <a:srgbClr val="FFFFFF"/>
              </a:solidFill>
            </a:endParaRPr>
          </a:p>
        </p:txBody>
      </p:sp>
      <p:pic>
        <p:nvPicPr>
          <p:cNvPr id="207" name="Shape 207"/>
          <p:cNvPicPr preferRelativeResize="0"/>
          <p:nvPr/>
        </p:nvPicPr>
        <p:blipFill>
          <a:blip r:embed="rId3">
            <a:alphaModFix/>
          </a:blip>
          <a:stretch>
            <a:fillRect/>
          </a:stretch>
        </p:blipFill>
        <p:spPr>
          <a:xfrm>
            <a:off x="5588454" y="176625"/>
            <a:ext cx="2871559" cy="4449875"/>
          </a:xfrm>
          <a:prstGeom prst="rect">
            <a:avLst/>
          </a:prstGeom>
          <a:noFill/>
          <a:ln>
            <a:noFill/>
          </a:ln>
        </p:spPr>
      </p:pic>
      <p:pic>
        <p:nvPicPr>
          <p:cNvPr id="208" name="Shape 208"/>
          <p:cNvPicPr preferRelativeResize="0"/>
          <p:nvPr/>
        </p:nvPicPr>
        <p:blipFill rotWithShape="1">
          <a:blip r:embed="rId4">
            <a:alphaModFix/>
          </a:blip>
          <a:srcRect b="0" l="18421" r="8883" t="0"/>
          <a:stretch/>
        </p:blipFill>
        <p:spPr>
          <a:xfrm>
            <a:off x="683988" y="176625"/>
            <a:ext cx="4658480" cy="4449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idx="1" type="body"/>
          </p:nvPr>
        </p:nvSpPr>
        <p:spPr>
          <a:xfrm>
            <a:off x="0" y="47027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rPr>
              <a:t>Social Media (Written Storytelling)</a:t>
            </a:r>
            <a:endParaRPr>
              <a:solidFill>
                <a:srgbClr val="FFFFFF"/>
              </a:solidFill>
            </a:endParaRPr>
          </a:p>
          <a:p>
            <a:pPr indent="0" lvl="0" marL="0">
              <a:spcBef>
                <a:spcPts val="0"/>
              </a:spcBef>
              <a:spcAft>
                <a:spcPts val="0"/>
              </a:spcAft>
              <a:buNone/>
            </a:pPr>
            <a:r>
              <a:rPr lang="en">
                <a:solidFill>
                  <a:srgbClr val="666666"/>
                </a:solidFill>
              </a:rPr>
              <a:t>@shitmydadsays</a:t>
            </a:r>
            <a:endParaRPr>
              <a:solidFill>
                <a:srgbClr val="666666"/>
              </a:solidFill>
            </a:endParaRPr>
          </a:p>
        </p:txBody>
      </p:sp>
      <p:pic>
        <p:nvPicPr>
          <p:cNvPr id="214" name="Shape 214"/>
          <p:cNvPicPr preferRelativeResize="0"/>
          <p:nvPr/>
        </p:nvPicPr>
        <p:blipFill rotWithShape="1">
          <a:blip r:embed="rId3">
            <a:alphaModFix/>
          </a:blip>
          <a:srcRect b="7071" l="3269" r="3316" t="13475"/>
          <a:stretch/>
        </p:blipFill>
        <p:spPr>
          <a:xfrm>
            <a:off x="521686" y="247275"/>
            <a:ext cx="8100628" cy="43792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Digital </a:t>
            </a:r>
            <a:r>
              <a:rPr b="1" lang="en">
                <a:solidFill>
                  <a:srgbClr val="CC0000"/>
                </a:solidFill>
              </a:rPr>
              <a:t>FILMMAKING</a:t>
            </a:r>
            <a:endParaRPr b="1">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Introductions</a:t>
            </a:r>
            <a:endParaRPr/>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rPr>
              <a:t>Jiwon Shin</a:t>
            </a:r>
            <a:endParaRPr sz="2400">
              <a:solidFill>
                <a:srgbClr val="FFFFFF"/>
              </a:solidFill>
            </a:endParaRPr>
          </a:p>
          <a:p>
            <a:pPr indent="0" lvl="0" marL="0" rtl="0">
              <a:lnSpc>
                <a:spcPct val="100000"/>
              </a:lnSpc>
              <a:spcBef>
                <a:spcPts val="1600"/>
              </a:spcBef>
              <a:spcAft>
                <a:spcPts val="0"/>
              </a:spcAft>
              <a:buNone/>
            </a:pPr>
            <a:r>
              <a:t/>
            </a:r>
            <a:endParaRPr>
              <a:solidFill>
                <a:srgbClr val="FFFFFF"/>
              </a:solidFill>
            </a:endParaRPr>
          </a:p>
          <a:p>
            <a:pPr indent="0" lvl="0" marL="0">
              <a:lnSpc>
                <a:spcPct val="100000"/>
              </a:lnSpc>
              <a:spcBef>
                <a:spcPts val="0"/>
              </a:spcBef>
              <a:spcAft>
                <a:spcPts val="0"/>
              </a:spcAft>
              <a:buNone/>
            </a:pPr>
            <a:r>
              <a:rPr lang="en">
                <a:solidFill>
                  <a:srgbClr val="FFFFFF"/>
                </a:solidFill>
              </a:rPr>
              <a:t>Resident Research Fellow, </a:t>
            </a:r>
            <a:endParaRPr>
              <a:solidFill>
                <a:srgbClr val="FFFFFF"/>
              </a:solidFill>
            </a:endParaRPr>
          </a:p>
          <a:p>
            <a:pPr indent="0" lvl="0" marL="0" rtl="0">
              <a:lnSpc>
                <a:spcPct val="100000"/>
              </a:lnSpc>
              <a:spcBef>
                <a:spcPts val="0"/>
              </a:spcBef>
              <a:spcAft>
                <a:spcPts val="0"/>
              </a:spcAft>
              <a:buNone/>
            </a:pPr>
            <a:r>
              <a:rPr lang="en">
                <a:solidFill>
                  <a:srgbClr val="FFFFFF"/>
                </a:solidFill>
              </a:rPr>
              <a:t>Interactive Media Arts (IMA), NYU Shanghai</a:t>
            </a:r>
            <a:endParaRPr>
              <a:solidFill>
                <a:srgbClr val="FFFFFF"/>
              </a:solidFill>
            </a:endParaRPr>
          </a:p>
          <a:p>
            <a:pPr indent="0" lvl="0" marL="0" rtl="0">
              <a:lnSpc>
                <a:spcPct val="100000"/>
              </a:lnSpc>
              <a:spcBef>
                <a:spcPts val="0"/>
              </a:spcBef>
              <a:spcAft>
                <a:spcPts val="0"/>
              </a:spcAft>
              <a:buNone/>
            </a:pPr>
            <a:r>
              <a:t/>
            </a:r>
            <a:endParaRPr>
              <a:solidFill>
                <a:srgbClr val="FFFFFF"/>
              </a:solidFill>
            </a:endParaRPr>
          </a:p>
          <a:p>
            <a:pPr indent="0" lvl="0" marL="0">
              <a:lnSpc>
                <a:spcPct val="100000"/>
              </a:lnSpc>
              <a:spcBef>
                <a:spcPts val="0"/>
              </a:spcBef>
              <a:spcAft>
                <a:spcPts val="0"/>
              </a:spcAft>
              <a:buNone/>
            </a:pPr>
            <a:r>
              <a:t/>
            </a:r>
            <a:endParaRPr>
              <a:solidFill>
                <a:srgbClr val="FFFFFF"/>
              </a:solidFill>
            </a:endParaRPr>
          </a:p>
          <a:p>
            <a:pPr indent="0" lvl="0" marL="0">
              <a:lnSpc>
                <a:spcPct val="115000"/>
              </a:lnSpc>
              <a:spcBef>
                <a:spcPts val="0"/>
              </a:spcBef>
              <a:spcAft>
                <a:spcPts val="0"/>
              </a:spcAft>
              <a:buNone/>
            </a:pPr>
            <a:r>
              <a:rPr lang="en">
                <a:solidFill>
                  <a:srgbClr val="FFFFFF"/>
                </a:solidFill>
              </a:rPr>
              <a:t>Email: </a:t>
            </a:r>
            <a:r>
              <a:rPr lang="en" u="sng">
                <a:solidFill>
                  <a:srgbClr val="FFFFFF"/>
                </a:solidFill>
                <a:hlinkClick r:id="rId3"/>
              </a:rPr>
              <a:t>jiwon.shin@nyu.edu</a:t>
            </a:r>
            <a:endParaRPr>
              <a:solidFill>
                <a:srgbClr val="FFFFFF"/>
              </a:solidFill>
            </a:endParaRPr>
          </a:p>
          <a:p>
            <a:pPr indent="0" lvl="0" marL="0">
              <a:lnSpc>
                <a:spcPct val="115000"/>
              </a:lnSpc>
              <a:spcBef>
                <a:spcPts val="0"/>
              </a:spcBef>
              <a:spcAft>
                <a:spcPts val="0"/>
              </a:spcAft>
              <a:buNone/>
            </a:pPr>
            <a:r>
              <a:rPr lang="en">
                <a:solidFill>
                  <a:srgbClr val="FFFFFF"/>
                </a:solidFill>
              </a:rPr>
              <a:t>Website: </a:t>
            </a:r>
            <a:r>
              <a:rPr lang="en" u="sng">
                <a:solidFill>
                  <a:srgbClr val="FFFFFF"/>
                </a:solidFill>
                <a:hlinkClick r:id="rId4"/>
              </a:rPr>
              <a:t>http://jiwonshin.com</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1600"/>
              </a:spcBef>
              <a:spcAft>
                <a:spcPts val="1600"/>
              </a:spcAft>
              <a:buNone/>
            </a:pPr>
            <a:r>
              <a:rPr lang="en">
                <a:solidFill>
                  <a:srgbClr val="FFFFFF"/>
                </a:solidFill>
              </a:rPr>
              <a:t>Always feel free to email if you have any issues or questions. All emails will be answered within 24 hours</a:t>
            </a:r>
            <a:endParaRPr>
              <a:solidFill>
                <a:srgbClr val="FFFFFF"/>
              </a:solidFill>
            </a:endParaRPr>
          </a:p>
        </p:txBody>
      </p:sp>
      <p:pic>
        <p:nvPicPr>
          <p:cNvPr id="69" name="Shape 69"/>
          <p:cNvPicPr preferRelativeResize="0"/>
          <p:nvPr/>
        </p:nvPicPr>
        <p:blipFill rotWithShape="1">
          <a:blip r:embed="rId5">
            <a:alphaModFix/>
          </a:blip>
          <a:srcRect b="7772" l="0" r="0" t="6057"/>
          <a:stretch/>
        </p:blipFill>
        <p:spPr>
          <a:xfrm>
            <a:off x="327175" y="1152476"/>
            <a:ext cx="3968950" cy="34163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History of Film &amp; Video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Pinhole Image</a:t>
            </a:r>
            <a:endParaRPr/>
          </a:p>
        </p:txBody>
      </p:sp>
      <p:sp>
        <p:nvSpPr>
          <p:cNvPr id="230" name="Shape 2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light travels, the lit objects reflect the rays of light at the same angle but in the opposite direction.</a:t>
            </a:r>
            <a:endParaRPr/>
          </a:p>
          <a:p>
            <a:pPr indent="0" lvl="0" marL="0">
              <a:spcBef>
                <a:spcPts val="1600"/>
              </a:spcBef>
              <a:spcAft>
                <a:spcPts val="0"/>
              </a:spcAft>
              <a:buNone/>
            </a:pPr>
            <a:r>
              <a:rPr lang="en"/>
              <a:t>Which explains why they appear upside down inside the camera obscura.</a:t>
            </a:r>
            <a:endParaRPr/>
          </a:p>
          <a:p>
            <a:pPr indent="0" lvl="0" marL="0">
              <a:spcBef>
                <a:spcPts val="1600"/>
              </a:spcBef>
              <a:spcAft>
                <a:spcPts val="1600"/>
              </a:spcAft>
              <a:buNone/>
            </a:pPr>
            <a:r>
              <a:rPr lang="en"/>
              <a:t>This is how film cameras work. The aperture is how large the hole is that lets in light.</a:t>
            </a:r>
            <a:endParaRPr/>
          </a:p>
        </p:txBody>
      </p:sp>
      <p:pic>
        <p:nvPicPr>
          <p:cNvPr descr="Camera Obscura diagram" id="231" name="Shape 231"/>
          <p:cNvPicPr preferRelativeResize="0"/>
          <p:nvPr/>
        </p:nvPicPr>
        <p:blipFill>
          <a:blip r:embed="rId3">
            <a:alphaModFix/>
          </a:blip>
          <a:stretch>
            <a:fillRect/>
          </a:stretch>
        </p:blipFill>
        <p:spPr>
          <a:xfrm>
            <a:off x="3204076" y="869100"/>
            <a:ext cx="5720899" cy="340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666666"/>
                </a:solidFill>
              </a:rPr>
              <a:t>Zoe Leonard</a:t>
            </a:r>
            <a:endParaRPr>
              <a:solidFill>
                <a:srgbClr val="666666"/>
              </a:solidFill>
            </a:endParaRPr>
          </a:p>
        </p:txBody>
      </p:sp>
      <p:pic>
        <p:nvPicPr>
          <p:cNvPr descr="Image result for zoe camera obscura artist" id="237" name="Shape 237"/>
          <p:cNvPicPr preferRelativeResize="0"/>
          <p:nvPr/>
        </p:nvPicPr>
        <p:blipFill>
          <a:blip r:embed="rId3">
            <a:alphaModFix/>
          </a:blip>
          <a:stretch>
            <a:fillRect/>
          </a:stretch>
        </p:blipFill>
        <p:spPr>
          <a:xfrm>
            <a:off x="1894208" y="411025"/>
            <a:ext cx="5355585" cy="4016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Other early mechanical inventions work on the persistence of vision.</a:t>
            </a:r>
            <a:br>
              <a:rPr lang="en"/>
            </a:br>
            <a:br>
              <a:rPr lang="en"/>
            </a:br>
            <a:r>
              <a:rPr lang="en"/>
              <a:t>The illusion of movement in an optical illusion, where we see movement in between the series of still images flashing faster than a certain rate.</a:t>
            </a:r>
            <a:endParaRPr/>
          </a:p>
        </p:txBody>
      </p:sp>
      <p:sp>
        <p:nvSpPr>
          <p:cNvPr id="243" name="Shape 2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Zoetrope</a:t>
            </a:r>
            <a:endParaRPr/>
          </a:p>
        </p:txBody>
      </p:sp>
      <p:pic>
        <p:nvPicPr>
          <p:cNvPr descr="Zoetropes are magic. They take the effect of strobing that you get on the subway and put that in a little turning cylinder. It's a special form of animation that generally focuses on movements that repeat themselves like walking or a bird flying. I found this zoetrope at the Technischen Museum here in Vienna." id="244" name="Shape 244" title="Things - Zoetrope">
            <a:hlinkClick r:id="rId3"/>
          </p:cNvPr>
          <p:cNvPicPr preferRelativeResize="0"/>
          <p:nvPr/>
        </p:nvPicPr>
        <p:blipFill>
          <a:blip r:embed="rId4">
            <a:alphaModFix/>
          </a:blip>
          <a:stretch>
            <a:fillRect/>
          </a:stretch>
        </p:blipFill>
        <p:spPr>
          <a:xfrm>
            <a:off x="3221750" y="467625"/>
            <a:ext cx="5713025" cy="4284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Horse In Motion</a:t>
            </a:r>
            <a:endParaRPr/>
          </a:p>
        </p:txBody>
      </p:sp>
      <p:sp>
        <p:nvSpPr>
          <p:cNvPr id="250" name="Shape 25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Multiple cameras shooting a horse in motion</a:t>
            </a:r>
            <a:br>
              <a:rPr lang="en"/>
            </a:br>
            <a:br>
              <a:rPr lang="en"/>
            </a:br>
            <a:r>
              <a:rPr lang="en"/>
              <a:t>Eadweard Muybridge </a:t>
            </a:r>
            <a:br>
              <a:rPr lang="en"/>
            </a:br>
            <a:r>
              <a:rPr lang="en"/>
              <a:t>(1870)</a:t>
            </a:r>
            <a:br>
              <a:rPr lang="en"/>
            </a:br>
            <a:br>
              <a:rPr lang="en"/>
            </a:br>
            <a:r>
              <a:rPr lang="en"/>
              <a:t>used multiple cameras to capture a horse in motion. The result is a sequential narrative depicted by still images.</a:t>
            </a:r>
            <a:endParaRPr/>
          </a:p>
        </p:txBody>
      </p:sp>
      <p:pic>
        <p:nvPicPr>
          <p:cNvPr id="251" name="Shape 251"/>
          <p:cNvPicPr preferRelativeResize="0"/>
          <p:nvPr/>
        </p:nvPicPr>
        <p:blipFill>
          <a:blip r:embed="rId3">
            <a:alphaModFix/>
          </a:blip>
          <a:stretch>
            <a:fillRect/>
          </a:stretch>
        </p:blipFill>
        <p:spPr>
          <a:xfrm>
            <a:off x="3119700" y="769312"/>
            <a:ext cx="5816275" cy="3604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Films in the early stages</a:t>
            </a:r>
            <a:endParaRPr/>
          </a:p>
        </p:txBody>
      </p:sp>
      <p:sp>
        <p:nvSpPr>
          <p:cNvPr id="257" name="Shape 25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1889, first commercial roll of film is produced,</a:t>
            </a:r>
            <a:br>
              <a:rPr lang="en"/>
            </a:br>
            <a:r>
              <a:rPr lang="en"/>
              <a:t>leading to Thomas Edison’s motion picture camera in 1891</a:t>
            </a:r>
            <a:br>
              <a:rPr lang="en"/>
            </a:br>
            <a:endParaRPr/>
          </a:p>
        </p:txBody>
      </p:sp>
      <p:pic>
        <p:nvPicPr>
          <p:cNvPr id="258" name="Shape 258"/>
          <p:cNvPicPr preferRelativeResize="0"/>
          <p:nvPr/>
        </p:nvPicPr>
        <p:blipFill>
          <a:blip r:embed="rId3">
            <a:alphaModFix/>
          </a:blip>
          <a:stretch>
            <a:fillRect/>
          </a:stretch>
        </p:blipFill>
        <p:spPr>
          <a:xfrm>
            <a:off x="3119700" y="285738"/>
            <a:ext cx="5719500" cy="4572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Lumiere Brothers</a:t>
            </a:r>
            <a:endParaRPr/>
          </a:p>
        </p:txBody>
      </p:sp>
      <p:sp>
        <p:nvSpPr>
          <p:cNvPr id="264" name="Shape 26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First Films (1895)</a:t>
            </a:r>
            <a:endParaRPr/>
          </a:p>
          <a:p>
            <a:pPr indent="0" lvl="0" marL="0" rtl="0">
              <a:spcBef>
                <a:spcPts val="0"/>
              </a:spcBef>
              <a:spcAft>
                <a:spcPts val="0"/>
              </a:spcAft>
              <a:buNone/>
            </a:pPr>
            <a:r>
              <a:t/>
            </a:r>
            <a:endParaRPr/>
          </a:p>
          <a:p>
            <a:pPr indent="0" lvl="0" marL="0" rtl="0">
              <a:spcBef>
                <a:spcPts val="0"/>
              </a:spcBef>
              <a:spcAft>
                <a:spcPts val="0"/>
              </a:spcAft>
              <a:buNone/>
            </a:pPr>
            <a:r>
              <a:rPr lang="en"/>
              <a:t>Considered the first filmmakers.</a:t>
            </a:r>
            <a:endParaRPr/>
          </a:p>
          <a:p>
            <a:pPr indent="0" lvl="0" marL="0" rtl="0">
              <a:spcBef>
                <a:spcPts val="0"/>
              </a:spcBef>
              <a:spcAft>
                <a:spcPts val="0"/>
              </a:spcAft>
              <a:buNone/>
            </a:pPr>
            <a:r>
              <a:t/>
            </a:r>
            <a:endParaRPr/>
          </a:p>
          <a:p>
            <a:pPr indent="0" lvl="0" marL="0">
              <a:spcBef>
                <a:spcPts val="0"/>
              </a:spcBef>
              <a:spcAft>
                <a:spcPts val="0"/>
              </a:spcAft>
              <a:buNone/>
            </a:pPr>
            <a:r>
              <a:rPr lang="en"/>
              <a:t>Their film “Exit from the Lumiere Factory” is considered the first motion picture ever made.</a:t>
            </a:r>
            <a:endParaRPr/>
          </a:p>
        </p:txBody>
      </p:sp>
      <p:pic>
        <p:nvPicPr>
          <p:cNvPr descr="Origin of cinema!" id="265" name="Shape 265" title="The Lumiere Brothers' - First films (1895)">
            <a:hlinkClick r:id="rId3"/>
          </p:cNvPr>
          <p:cNvPicPr preferRelativeResize="0"/>
          <p:nvPr/>
        </p:nvPicPr>
        <p:blipFill>
          <a:blip r:embed="rId4">
            <a:alphaModFix/>
          </a:blip>
          <a:stretch>
            <a:fillRect/>
          </a:stretch>
        </p:blipFill>
        <p:spPr>
          <a:xfrm>
            <a:off x="3119700" y="312649"/>
            <a:ext cx="6024300" cy="4518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Georges Méliès</a:t>
            </a:r>
            <a:endParaRPr/>
          </a:p>
        </p:txBody>
      </p:sp>
      <p:sp>
        <p:nvSpPr>
          <p:cNvPr id="271" name="Shape 27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Trip to the Moon (1902)</a:t>
            </a:r>
            <a:endParaRPr/>
          </a:p>
          <a:p>
            <a:pPr indent="0" lvl="0" marL="0" rtl="0">
              <a:spcBef>
                <a:spcPts val="0"/>
              </a:spcBef>
              <a:spcAft>
                <a:spcPts val="0"/>
              </a:spcAft>
              <a:buNone/>
            </a:pPr>
            <a:r>
              <a:t/>
            </a:r>
            <a:endParaRPr/>
          </a:p>
          <a:p>
            <a:pPr indent="0" lvl="0" marL="0" rtl="0">
              <a:spcBef>
                <a:spcPts val="0"/>
              </a:spcBef>
              <a:spcAft>
                <a:spcPts val="0"/>
              </a:spcAft>
              <a:buNone/>
            </a:pPr>
            <a:r>
              <a:rPr lang="en"/>
              <a:t>He was one of the earliest pioneers, experimenting with time-lapse photography, special effects, multiple exposures and more.</a:t>
            </a:r>
            <a:endParaRPr/>
          </a:p>
          <a:p>
            <a:pPr indent="0" lvl="0" marL="0" rtl="0">
              <a:spcBef>
                <a:spcPts val="0"/>
              </a:spcBef>
              <a:spcAft>
                <a:spcPts val="0"/>
              </a:spcAft>
              <a:buNone/>
            </a:pPr>
            <a:r>
              <a:t/>
            </a:r>
            <a:endParaRPr/>
          </a:p>
          <a:p>
            <a:pPr indent="0" lvl="0" marL="0">
              <a:spcBef>
                <a:spcPts val="0"/>
              </a:spcBef>
              <a:spcAft>
                <a:spcPts val="0"/>
              </a:spcAft>
              <a:buNone/>
            </a:pPr>
            <a:r>
              <a:rPr lang="en"/>
              <a:t>He was also one of the first filmmakers to use storyboards.</a:t>
            </a:r>
            <a:endParaRPr/>
          </a:p>
        </p:txBody>
      </p:sp>
      <p:pic>
        <p:nvPicPr>
          <p:cNvPr descr="Viaje a la Luna (Le Voyage dans la Lune) es una película francesa que se estrenó en 1902 suponiendo una revolución para la época. Su autor, Georges Méliès, fue el primer gran creador del cinematógrafo, el pionero en dotar a las primeras películas de un verdadero argumento. Artista, mago, ilusionista, saltimbanqui, el polifacético Méliès, vio en el nuevo invento del cinematógrafo una forma de aumentar la promoción de sus números. Aunque su estética estaba dominada por la técnica del teatro, concibió numerosos trucos y efectos que incluyo en sus más de 800 películas. La influencia que ha tenido Méliès en la técnica cinematográfica es incalculable, y hoy podemos referirnos a él como el primero en idear el cine como espectáculo.&#10;&#10;Viaje a la Luna (1902) es considerada como la primera película de ciencia ficción, y en ella quedan evidenciados los elementos característicos del género (la nave espacial, la exploración de nuevos horizontes...). Algunas de las técnicas cinematográficas más conocidas ya están presentes en esta película, como los fundidos, la sobreimpresión, la utilización de maquetas, etc.&#10;&#10;SINOPSIS:&#10;&#10;La historia arranca con una reunión de científicos en la que el doctor Barbenfouillis (interpretado por el propio Georges Mélliès) trata de convencer a sus colegas de que participen en un viaje para explorar la Luna. Tras concretar el plan y formar el grupo que realizará la expedición, se ultiman los detalles del viaje y los científicos son  disparados en un cohete espacial.  La nave aterriza en el ojo de la Luna (imagen ya célebre) y los científicos comienzan a explorar el entorno lunar. No tardan mucho tiempo en encontrar a los habitantes de la Luna, los selenitas, que les capturan y llevan ante su rey. Después de descubrir la forma en la que los selenitas pueden ser vencidos con la utilización de un paraguas, los científicos consiguen escapar y regresar a la Tierra. Allí, tras caer en el mar y ser rescatados, son recibidos en Paris como héroes.&#10;&#10;Esta versión está restaura a alta calidad y puede ser vista en alta definición 720p HD.&#10;&#10;Viaje a la Luna es una película de dominio público." id="272" name="Shape 272" title="A Trip to the Moon (HQ 720p Full) - Viaje a la Luna - Le Voyage dans la lune - Georges Méliès 1902">
            <a:hlinkClick r:id="rId3"/>
          </p:cNvPr>
          <p:cNvPicPr preferRelativeResize="0"/>
          <p:nvPr/>
        </p:nvPicPr>
        <p:blipFill>
          <a:blip r:embed="rId4">
            <a:alphaModFix/>
          </a:blip>
          <a:stretch>
            <a:fillRect/>
          </a:stretch>
        </p:blipFill>
        <p:spPr>
          <a:xfrm>
            <a:off x="3119700" y="312638"/>
            <a:ext cx="6024300" cy="4518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Kuleshov Effect</a:t>
            </a:r>
            <a:endParaRPr/>
          </a:p>
        </p:txBody>
      </p:sp>
      <p:sp>
        <p:nvSpPr>
          <p:cNvPr id="278" name="Shape 27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Demonstrates the effectiveness of film editing to convey a meaning.</a:t>
            </a:r>
            <a:endParaRPr/>
          </a:p>
          <a:p>
            <a:pPr indent="0" lvl="0" marL="0" rtl="0">
              <a:spcBef>
                <a:spcPts val="0"/>
              </a:spcBef>
              <a:spcAft>
                <a:spcPts val="0"/>
              </a:spcAft>
              <a:buNone/>
            </a:pPr>
            <a:r>
              <a:rPr lang="en"/>
              <a:t>This emphasizes the importance of arrangement and assembling to create narratives. </a:t>
            </a:r>
            <a:endParaRPr/>
          </a:p>
          <a:p>
            <a:pPr indent="0" lvl="0" marL="0" rtl="0">
              <a:spcBef>
                <a:spcPts val="0"/>
              </a:spcBef>
              <a:spcAft>
                <a:spcPts val="0"/>
              </a:spcAft>
              <a:buNone/>
            </a:pPr>
            <a:r>
              <a:t/>
            </a:r>
            <a:endParaRPr/>
          </a:p>
          <a:p>
            <a:pPr indent="0" lvl="0" marL="0">
              <a:spcBef>
                <a:spcPts val="0"/>
              </a:spcBef>
              <a:spcAft>
                <a:spcPts val="0"/>
              </a:spcAft>
              <a:buNone/>
            </a:pPr>
            <a:r>
              <a:rPr lang="en"/>
              <a:t>Also known as Montage Theory.</a:t>
            </a:r>
            <a:endParaRPr/>
          </a:p>
        </p:txBody>
      </p:sp>
      <p:pic>
        <p:nvPicPr>
          <p:cNvPr id="279" name="Shape 279"/>
          <p:cNvPicPr preferRelativeResize="0"/>
          <p:nvPr/>
        </p:nvPicPr>
        <p:blipFill>
          <a:blip r:embed="rId3">
            <a:alphaModFix/>
          </a:blip>
          <a:stretch>
            <a:fillRect/>
          </a:stretch>
        </p:blipFill>
        <p:spPr>
          <a:xfrm>
            <a:off x="3119700" y="186107"/>
            <a:ext cx="6024300" cy="47712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Golden Era</a:t>
            </a:r>
            <a:endParaRPr/>
          </a:p>
        </p:txBody>
      </p:sp>
      <p:sp>
        <p:nvSpPr>
          <p:cNvPr id="285" name="Shape 28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introduction of sound in the 1920s popularized the medium and turned film into a big industry.</a:t>
            </a:r>
            <a:endParaRPr/>
          </a:p>
          <a:p>
            <a:pPr indent="0" lvl="0" marL="0" rtl="0">
              <a:spcBef>
                <a:spcPts val="0"/>
              </a:spcBef>
              <a:spcAft>
                <a:spcPts val="0"/>
              </a:spcAft>
              <a:buNone/>
            </a:pPr>
            <a:r>
              <a:t/>
            </a:r>
            <a:endParaRPr/>
          </a:p>
          <a:p>
            <a:pPr indent="0" lvl="0" marL="0" rtl="0">
              <a:spcBef>
                <a:spcPts val="0"/>
              </a:spcBef>
              <a:spcAft>
                <a:spcPts val="0"/>
              </a:spcAft>
              <a:buNone/>
            </a:pPr>
            <a:r>
              <a:rPr lang="en"/>
              <a:t>Hollywood’s “golden era” begins in 1927, with the film industry centered around the studio system.</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pic>
        <p:nvPicPr>
          <p:cNvPr descr="1920's Silent Hollywood &quot;Sound the End of an Era&quot;&#10;Part One of Five&#10;&#10;&#10;Please rate , subscribe and Tune in for more Episodes &#10;Thx to everyone for the support! : )  I am working hard behind the scenes searching for more vintage high quality material to post! I have recently monetized this channel with &quot;fan funding&quot; which will help in my efforts to add more pre-50's entertainment and content on a regular basis!&#10; -Will" id="286" name="Shape 286" title="1920's Silent Hollywood &quot;Sound the End of an Era&quot; Part One">
            <a:hlinkClick r:id="rId3"/>
          </p:cNvPr>
          <p:cNvPicPr preferRelativeResize="0"/>
          <p:nvPr/>
        </p:nvPicPr>
        <p:blipFill>
          <a:blip r:embed="rId4">
            <a:alphaModFix/>
          </a:blip>
          <a:stretch>
            <a:fillRect/>
          </a:stretch>
        </p:blipFill>
        <p:spPr>
          <a:xfrm>
            <a:off x="3119700" y="312638"/>
            <a:ext cx="6024300" cy="451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Class Website:</a:t>
            </a:r>
            <a:endParaRPr/>
          </a:p>
          <a:p>
            <a:pPr indent="0" lvl="0" marL="0">
              <a:spcBef>
                <a:spcPts val="0"/>
              </a:spcBef>
              <a:spcAft>
                <a:spcPts val="0"/>
              </a:spcAft>
              <a:buNone/>
            </a:pPr>
            <a:r>
              <a:rPr lang="en" u="sng">
                <a:solidFill>
                  <a:schemeClr val="hlink"/>
                </a:solidFill>
                <a:hlinkClick r:id="rId3"/>
              </a:rPr>
              <a:t>js6450.github.io/DigitalFilmmaking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Studio System (1920s)</a:t>
            </a:r>
            <a:endParaRPr/>
          </a:p>
        </p:txBody>
      </p:sp>
      <p:sp>
        <p:nvSpPr>
          <p:cNvPr id="292" name="Shape 2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Development: Script, story outline</a:t>
            </a:r>
            <a:endParaRPr/>
          </a:p>
          <a:p>
            <a:pPr indent="0" lvl="0" marL="0" rtl="0">
              <a:spcBef>
                <a:spcPts val="0"/>
              </a:spcBef>
              <a:spcAft>
                <a:spcPts val="0"/>
              </a:spcAft>
              <a:buNone/>
            </a:pPr>
            <a:r>
              <a:rPr lang="en"/>
              <a:t>Pre-Production	:</a:t>
            </a:r>
            <a:endParaRPr/>
          </a:p>
          <a:p>
            <a:pPr indent="0" lvl="0" marL="0" rtl="0">
              <a:spcBef>
                <a:spcPts val="0"/>
              </a:spcBef>
              <a:spcAft>
                <a:spcPts val="0"/>
              </a:spcAft>
              <a:buNone/>
            </a:pPr>
            <a:r>
              <a:rPr lang="en"/>
              <a:t>Budget, storyboards, art department, actors cast, sets built</a:t>
            </a:r>
            <a:endParaRPr/>
          </a:p>
          <a:p>
            <a:pPr indent="0" lvl="0" marL="0" rtl="0">
              <a:spcBef>
                <a:spcPts val="0"/>
              </a:spcBef>
              <a:spcAft>
                <a:spcPts val="0"/>
              </a:spcAft>
              <a:buNone/>
            </a:pPr>
            <a:r>
              <a:rPr lang="en"/>
              <a:t>Production:</a:t>
            </a:r>
            <a:endParaRPr/>
          </a:p>
          <a:p>
            <a:pPr indent="0" lvl="0" marL="0" rtl="0">
              <a:spcBef>
                <a:spcPts val="0"/>
              </a:spcBef>
              <a:spcAft>
                <a:spcPts val="0"/>
              </a:spcAft>
              <a:buNone/>
            </a:pPr>
            <a:r>
              <a:rPr lang="en"/>
              <a:t>Filming, dailies, blocking, script continuity</a:t>
            </a:r>
            <a:endParaRPr/>
          </a:p>
          <a:p>
            <a:pPr indent="0" lvl="0" marL="0" rtl="0">
              <a:spcBef>
                <a:spcPts val="0"/>
              </a:spcBef>
              <a:spcAft>
                <a:spcPts val="0"/>
              </a:spcAft>
              <a:buNone/>
            </a:pPr>
            <a:r>
              <a:rPr lang="en"/>
              <a:t>Post-Production:</a:t>
            </a:r>
            <a:endParaRPr/>
          </a:p>
          <a:p>
            <a:pPr indent="0" lvl="0" marL="0" rtl="0">
              <a:spcBef>
                <a:spcPts val="0"/>
              </a:spcBef>
              <a:spcAft>
                <a:spcPts val="0"/>
              </a:spcAft>
              <a:buNone/>
            </a:pPr>
            <a:r>
              <a:rPr lang="en"/>
              <a:t>Development, editing, processing film</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Rise of the Auteur (1960s)</a:t>
            </a:r>
            <a:endParaRPr/>
          </a:p>
        </p:txBody>
      </p:sp>
      <p:sp>
        <p:nvSpPr>
          <p:cNvPr id="298" name="Shape 2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Studio system dominates until 1960 when further technological innovation allows films to be shot on location and smaller budgets and crews.</a:t>
            </a:r>
            <a:endParaRPr/>
          </a:p>
          <a:p>
            <a:pPr indent="0" lvl="0" marL="0" rtl="0">
              <a:spcBef>
                <a:spcPts val="0"/>
              </a:spcBef>
              <a:spcAft>
                <a:spcPts val="0"/>
              </a:spcAft>
              <a:buNone/>
            </a:pPr>
            <a:r>
              <a:t/>
            </a:r>
            <a:endParaRPr/>
          </a:p>
          <a:p>
            <a:pPr indent="0" lvl="0" marL="0" rtl="0">
              <a:spcBef>
                <a:spcPts val="0"/>
              </a:spcBef>
              <a:spcAft>
                <a:spcPts val="0"/>
              </a:spcAft>
              <a:buNone/>
            </a:pPr>
            <a:r>
              <a:rPr lang="en"/>
              <a:t>Auteur - a filmmaker, the film becomes representative of him.</a:t>
            </a:r>
            <a:endParaRPr/>
          </a:p>
          <a:p>
            <a:pPr indent="0" lvl="0" marL="0" rtl="0">
              <a:spcBef>
                <a:spcPts val="0"/>
              </a:spcBef>
              <a:spcAft>
                <a:spcPts val="0"/>
              </a:spcAft>
              <a:buNone/>
            </a:pPr>
            <a:r>
              <a:t/>
            </a:r>
            <a:endParaRPr/>
          </a:p>
          <a:p>
            <a:pPr indent="0" lvl="0" marL="0" rtl="0">
              <a:spcBef>
                <a:spcPts val="0"/>
              </a:spcBef>
              <a:spcAft>
                <a:spcPts val="0"/>
              </a:spcAft>
              <a:buNone/>
            </a:pPr>
            <a:r>
              <a:rPr lang="en"/>
              <a:t>Antonioni, Truffaut, Godard, Kurosawa, Agnes Varda,</a:t>
            </a:r>
            <a:endParaRPr/>
          </a:p>
          <a:p>
            <a:pPr indent="0" lvl="0" marL="0" rtl="0">
              <a:spcBef>
                <a:spcPts val="0"/>
              </a:spcBef>
              <a:spcAft>
                <a:spcPts val="0"/>
              </a:spcAft>
              <a:buNone/>
            </a:pPr>
            <a:r>
              <a:rPr lang="en"/>
              <a:t>Claire Denis, Yasujiro Ozu, Hou Hsiao Hsien, Edward Yang</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Portapak</a:t>
            </a:r>
            <a:endParaRPr/>
          </a:p>
        </p:txBody>
      </p:sp>
      <p:sp>
        <p:nvSpPr>
          <p:cNvPr id="304" name="Shape 30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first handheld video camera released by Sony in 1967.</a:t>
            </a:r>
            <a:endParaRPr/>
          </a:p>
          <a:p>
            <a:pPr indent="0" lvl="0" marL="0" rtl="0">
              <a:spcBef>
                <a:spcPts val="1600"/>
              </a:spcBef>
              <a:spcAft>
                <a:spcPts val="0"/>
              </a:spcAft>
              <a:buNone/>
            </a:pPr>
            <a:r>
              <a:rPr lang="en"/>
              <a:t>Inaugurated the modern era of video. Suddenly, it became much more inexpensive and accessible to produce movies and television.</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305" name="Shape 305"/>
          <p:cNvPicPr preferRelativeResize="0"/>
          <p:nvPr/>
        </p:nvPicPr>
        <p:blipFill>
          <a:blip r:embed="rId3">
            <a:alphaModFix/>
          </a:blip>
          <a:stretch>
            <a:fillRect/>
          </a:stretch>
        </p:blipFill>
        <p:spPr>
          <a:xfrm>
            <a:off x="3119700" y="919075"/>
            <a:ext cx="6024300" cy="330534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Genre Films</a:t>
            </a:r>
            <a:endParaRPr/>
          </a:p>
        </p:txBody>
      </p:sp>
      <p:sp>
        <p:nvSpPr>
          <p:cNvPr id="311" name="Shape 31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Films that adhere to very specific conventions of a type of storytelling.</a:t>
            </a:r>
            <a:endParaRPr/>
          </a:p>
          <a:p>
            <a:pPr indent="0" lvl="0" marL="0" rtl="0">
              <a:spcBef>
                <a:spcPts val="1600"/>
              </a:spcBef>
              <a:spcAft>
                <a:spcPts val="0"/>
              </a:spcAft>
              <a:buNone/>
            </a:pPr>
            <a:r>
              <a:rPr lang="en"/>
              <a:t>These can be as simple as comedy, drama, etc., or more specific such as sci-fi, horror, rom-com, film noir, period drama, western, war epic, superhero/comic book film, teen movie, just to name a few.</a:t>
            </a:r>
            <a:endParaRPr/>
          </a:p>
          <a:p>
            <a:pPr indent="0" lvl="0" marL="0" rtl="0">
              <a:spcBef>
                <a:spcPts val="1600"/>
              </a:spcBef>
              <a:spcAft>
                <a:spcPts val="0"/>
              </a:spcAft>
              <a:buNone/>
            </a:pPr>
            <a:r>
              <a:rPr lang="en"/>
              <a:t>These genres can also be hybridized.</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312" name="Shape 312"/>
          <p:cNvPicPr preferRelativeResize="0"/>
          <p:nvPr/>
        </p:nvPicPr>
        <p:blipFill>
          <a:blip r:embed="rId3">
            <a:alphaModFix/>
          </a:blip>
          <a:stretch>
            <a:fillRect/>
          </a:stretch>
        </p:blipFill>
        <p:spPr>
          <a:xfrm>
            <a:off x="3119700" y="400513"/>
            <a:ext cx="1898027" cy="1377533"/>
          </a:xfrm>
          <a:prstGeom prst="rect">
            <a:avLst/>
          </a:prstGeom>
          <a:noFill/>
          <a:ln>
            <a:noFill/>
          </a:ln>
        </p:spPr>
      </p:pic>
      <p:pic>
        <p:nvPicPr>
          <p:cNvPr id="313" name="Shape 313"/>
          <p:cNvPicPr preferRelativeResize="0"/>
          <p:nvPr/>
        </p:nvPicPr>
        <p:blipFill rotWithShape="1">
          <a:blip r:embed="rId4">
            <a:alphaModFix/>
          </a:blip>
          <a:srcRect b="0" l="9784" r="5862" t="0"/>
          <a:stretch/>
        </p:blipFill>
        <p:spPr>
          <a:xfrm>
            <a:off x="5182836" y="400513"/>
            <a:ext cx="1898029" cy="1377534"/>
          </a:xfrm>
          <a:prstGeom prst="rect">
            <a:avLst/>
          </a:prstGeom>
          <a:noFill/>
          <a:ln>
            <a:noFill/>
          </a:ln>
        </p:spPr>
      </p:pic>
      <p:pic>
        <p:nvPicPr>
          <p:cNvPr id="314" name="Shape 314"/>
          <p:cNvPicPr preferRelativeResize="0"/>
          <p:nvPr/>
        </p:nvPicPr>
        <p:blipFill rotWithShape="1">
          <a:blip r:embed="rId5">
            <a:alphaModFix/>
          </a:blip>
          <a:srcRect b="0" l="7358" r="8635" t="0"/>
          <a:stretch/>
        </p:blipFill>
        <p:spPr>
          <a:xfrm>
            <a:off x="7245972" y="400513"/>
            <a:ext cx="1898028" cy="1377533"/>
          </a:xfrm>
          <a:prstGeom prst="rect">
            <a:avLst/>
          </a:prstGeom>
          <a:noFill/>
          <a:ln>
            <a:noFill/>
          </a:ln>
        </p:spPr>
      </p:pic>
      <p:pic>
        <p:nvPicPr>
          <p:cNvPr id="315" name="Shape 315"/>
          <p:cNvPicPr preferRelativeResize="0"/>
          <p:nvPr/>
        </p:nvPicPr>
        <p:blipFill rotWithShape="1">
          <a:blip r:embed="rId6">
            <a:alphaModFix/>
          </a:blip>
          <a:srcRect b="0" l="7813" r="7805" t="0"/>
          <a:stretch/>
        </p:blipFill>
        <p:spPr>
          <a:xfrm>
            <a:off x="3119700" y="1882983"/>
            <a:ext cx="1898026" cy="1377533"/>
          </a:xfrm>
          <a:prstGeom prst="rect">
            <a:avLst/>
          </a:prstGeom>
          <a:noFill/>
          <a:ln>
            <a:noFill/>
          </a:ln>
        </p:spPr>
      </p:pic>
      <p:pic>
        <p:nvPicPr>
          <p:cNvPr id="316" name="Shape 316"/>
          <p:cNvPicPr preferRelativeResize="0"/>
          <p:nvPr/>
        </p:nvPicPr>
        <p:blipFill rotWithShape="1">
          <a:blip r:embed="rId7">
            <a:alphaModFix/>
          </a:blip>
          <a:srcRect b="0" l="9999" r="0" t="0"/>
          <a:stretch/>
        </p:blipFill>
        <p:spPr>
          <a:xfrm>
            <a:off x="5182836" y="1882983"/>
            <a:ext cx="1898028" cy="1377533"/>
          </a:xfrm>
          <a:prstGeom prst="rect">
            <a:avLst/>
          </a:prstGeom>
          <a:noFill/>
          <a:ln>
            <a:noFill/>
          </a:ln>
        </p:spPr>
      </p:pic>
      <p:pic>
        <p:nvPicPr>
          <p:cNvPr id="317" name="Shape 317"/>
          <p:cNvPicPr preferRelativeResize="0"/>
          <p:nvPr/>
        </p:nvPicPr>
        <p:blipFill rotWithShape="1">
          <a:blip r:embed="rId8">
            <a:alphaModFix/>
          </a:blip>
          <a:srcRect b="0" l="7762" r="7770" t="0"/>
          <a:stretch/>
        </p:blipFill>
        <p:spPr>
          <a:xfrm>
            <a:off x="7245972" y="1882983"/>
            <a:ext cx="1898028" cy="1377533"/>
          </a:xfrm>
          <a:prstGeom prst="rect">
            <a:avLst/>
          </a:prstGeom>
          <a:noFill/>
          <a:ln>
            <a:noFill/>
          </a:ln>
        </p:spPr>
      </p:pic>
      <p:pic>
        <p:nvPicPr>
          <p:cNvPr id="318" name="Shape 318"/>
          <p:cNvPicPr preferRelativeResize="0"/>
          <p:nvPr/>
        </p:nvPicPr>
        <p:blipFill rotWithShape="1">
          <a:blip r:embed="rId9">
            <a:alphaModFix/>
          </a:blip>
          <a:srcRect b="0" l="3042" r="3042" t="0"/>
          <a:stretch/>
        </p:blipFill>
        <p:spPr>
          <a:xfrm>
            <a:off x="3119700" y="3365454"/>
            <a:ext cx="1898028" cy="1377534"/>
          </a:xfrm>
          <a:prstGeom prst="rect">
            <a:avLst/>
          </a:prstGeom>
          <a:noFill/>
          <a:ln>
            <a:noFill/>
          </a:ln>
        </p:spPr>
      </p:pic>
      <p:pic>
        <p:nvPicPr>
          <p:cNvPr id="319" name="Shape 319"/>
          <p:cNvPicPr preferRelativeResize="0"/>
          <p:nvPr/>
        </p:nvPicPr>
        <p:blipFill rotWithShape="1">
          <a:blip r:embed="rId10">
            <a:alphaModFix/>
          </a:blip>
          <a:srcRect b="0" l="3552" r="12073" t="0"/>
          <a:stretch/>
        </p:blipFill>
        <p:spPr>
          <a:xfrm>
            <a:off x="5182836" y="3365454"/>
            <a:ext cx="1898028" cy="1377533"/>
          </a:xfrm>
          <a:prstGeom prst="rect">
            <a:avLst/>
          </a:prstGeom>
          <a:noFill/>
          <a:ln>
            <a:noFill/>
          </a:ln>
        </p:spPr>
      </p:pic>
      <p:pic>
        <p:nvPicPr>
          <p:cNvPr id="320" name="Shape 320"/>
          <p:cNvPicPr preferRelativeResize="0"/>
          <p:nvPr/>
        </p:nvPicPr>
        <p:blipFill rotWithShape="1">
          <a:blip r:embed="rId11">
            <a:alphaModFix/>
          </a:blip>
          <a:srcRect b="0" l="7798" r="7798" t="0"/>
          <a:stretch/>
        </p:blipFill>
        <p:spPr>
          <a:xfrm>
            <a:off x="7245972" y="3365454"/>
            <a:ext cx="1898028" cy="13775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Short of The Week</a:t>
            </a:r>
            <a:endParaRPr/>
          </a:p>
        </p:txBody>
      </p:sp>
      <p:pic>
        <p:nvPicPr>
          <p:cNvPr id="326" name="Shape 326">
            <a:hlinkClick r:id="rId3"/>
          </p:cNvPr>
          <p:cNvPicPr preferRelativeResize="0"/>
          <p:nvPr/>
        </p:nvPicPr>
        <p:blipFill rotWithShape="1">
          <a:blip r:embed="rId4">
            <a:alphaModFix/>
          </a:blip>
          <a:srcRect b="0" l="0" r="0" t="9714"/>
          <a:stretch/>
        </p:blipFill>
        <p:spPr>
          <a:xfrm>
            <a:off x="874887" y="383100"/>
            <a:ext cx="7394222" cy="4243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Vimeo’s Staff Picks</a:t>
            </a:r>
            <a:endParaRPr/>
          </a:p>
        </p:txBody>
      </p:sp>
      <p:pic>
        <p:nvPicPr>
          <p:cNvPr id="332" name="Shape 332">
            <a:hlinkClick r:id="rId3"/>
          </p:cNvPr>
          <p:cNvPicPr preferRelativeResize="0"/>
          <p:nvPr/>
        </p:nvPicPr>
        <p:blipFill rotWithShape="1">
          <a:blip r:embed="rId4">
            <a:alphaModFix/>
          </a:blip>
          <a:srcRect b="0" l="0" r="0" t="9485"/>
          <a:stretch/>
        </p:blipFill>
        <p:spPr>
          <a:xfrm>
            <a:off x="888925" y="388600"/>
            <a:ext cx="7366150" cy="4237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FIRST International Film Festival</a:t>
            </a:r>
            <a:endParaRPr/>
          </a:p>
        </p:txBody>
      </p:sp>
      <p:pic>
        <p:nvPicPr>
          <p:cNvPr id="338" name="Shape 338">
            <a:hlinkClick r:id="rId3"/>
          </p:cNvPr>
          <p:cNvPicPr preferRelativeResize="0"/>
          <p:nvPr/>
        </p:nvPicPr>
        <p:blipFill rotWithShape="1">
          <a:blip r:embed="rId4">
            <a:alphaModFix/>
          </a:blip>
          <a:srcRect b="0" l="0" r="0" t="9551"/>
          <a:stretch/>
        </p:blipFill>
        <p:spPr>
          <a:xfrm>
            <a:off x="855400" y="353250"/>
            <a:ext cx="7433198" cy="42732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Make Sure You’re Missed, Mango Street</a:t>
            </a:r>
            <a:endParaRPr/>
          </a:p>
        </p:txBody>
      </p:sp>
      <p:pic>
        <p:nvPicPr>
          <p:cNvPr id="344" name="Shape 344">
            <a:hlinkClick r:id="rId3"/>
          </p:cNvPr>
          <p:cNvPicPr preferRelativeResize="0"/>
          <p:nvPr/>
        </p:nvPicPr>
        <p:blipFill>
          <a:blip r:embed="rId4">
            <a:alphaModFix/>
          </a:blip>
          <a:stretch>
            <a:fillRect/>
          </a:stretch>
        </p:blipFill>
        <p:spPr>
          <a:xfrm>
            <a:off x="730488" y="304800"/>
            <a:ext cx="7683021" cy="4321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《三分钟》陈可辛导演短篇作品</a:t>
            </a:r>
            <a:endParaRPr/>
          </a:p>
        </p:txBody>
      </p:sp>
      <p:pic>
        <p:nvPicPr>
          <p:cNvPr id="350" name="Shape 350">
            <a:hlinkClick r:id="rId3"/>
          </p:cNvPr>
          <p:cNvPicPr preferRelativeResize="0"/>
          <p:nvPr/>
        </p:nvPicPr>
        <p:blipFill rotWithShape="1">
          <a:blip r:embed="rId4">
            <a:alphaModFix/>
          </a:blip>
          <a:srcRect b="0" l="596" r="0" t="1156"/>
          <a:stretch/>
        </p:blipFill>
        <p:spPr>
          <a:xfrm>
            <a:off x="178650" y="727313"/>
            <a:ext cx="8786700" cy="3688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Unsane (2018), Steven Soderbergh</a:t>
            </a:r>
            <a:endParaRPr/>
          </a:p>
        </p:txBody>
      </p:sp>
      <p:pic>
        <p:nvPicPr>
          <p:cNvPr id="356" name="Shape 356">
            <a:hlinkClick r:id="rId3"/>
          </p:cNvPr>
          <p:cNvPicPr preferRelativeResize="0"/>
          <p:nvPr/>
        </p:nvPicPr>
        <p:blipFill>
          <a:blip r:embed="rId4">
            <a:alphaModFix/>
          </a:blip>
          <a:stretch>
            <a:fillRect/>
          </a:stretch>
        </p:blipFill>
        <p:spPr>
          <a:xfrm>
            <a:off x="1767325" y="304800"/>
            <a:ext cx="5609339" cy="4321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What is a </a:t>
            </a:r>
            <a:r>
              <a:rPr lang="en">
                <a:solidFill>
                  <a:srgbClr val="CC0000"/>
                </a:solidFill>
              </a:rPr>
              <a:t>STORY</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This is Jake Paul, Jake Paul</a:t>
            </a:r>
            <a:endParaRPr/>
          </a:p>
        </p:txBody>
      </p:sp>
      <p:pic>
        <p:nvPicPr>
          <p:cNvPr id="362" name="Shape 362">
            <a:hlinkClick r:id="rId3"/>
          </p:cNvPr>
          <p:cNvPicPr preferRelativeResize="0"/>
          <p:nvPr/>
        </p:nvPicPr>
        <p:blipFill>
          <a:blip r:embed="rId4">
            <a:alphaModFix/>
          </a:blip>
          <a:stretch>
            <a:fillRect/>
          </a:stretch>
        </p:blipFill>
        <p:spPr>
          <a:xfrm>
            <a:off x="152400" y="446300"/>
            <a:ext cx="8839202" cy="41802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descr="MAX JOSEPH'S, MY COLLABORATOR AND GENIUS BEHIND THIS VIDEO, CHANNEL https://www.youtube.com/maxjosephdirector&#10;&#10;MUSIC; 'Carte Postale' by Sløve from the album 'Le Danse': Spotify: http://spoti.fi/2ljFPMF / Apple Music https://itun.es/fr/PdFYB &#10;Courtesy of Pschent Music: https://open.spotify.com/user/pschent&#10;&#10;&#10;Huge thank you to all the creators to contributed to this video;&#10;Devinsupertramp - https://www.youtube.com/devinsupertramp&#10;Roman Atwood - https://www.youtube.com/RomanAtwoodVlogs&#10;John Olsson - https://www.youtube.com/JonOlssonVideoBlog&#10;diSCIpling Recovery - https://www.youtube.com/disciplingrecovery&#10;Zane Hijazi - https://www.youtube.com/zanehijazi&#10;Philip Defranco - https://www.youtube.com/philipdefranco&#10;Joey Da Prince - https://www.youtube.com/JoeyDaPrinceTv&#10;Liza Koshy  - https://www.youtube.com/lizakoshy&#10;PrankvsPrank - https://www.youtube.com/PrankvsPrank&#10;Grace Helbig - https://www.youtube.com/graciehinabox&#10;Lilly Singh - https://www.youtube.com/IISuperwomanII&#10;TheSyndicateProject - https://www.youtube.com/TheSyndicateProject&#10;Marques Brownlee - https://www.youtube.com/marquesbrownlee&#10;Arden Rose - https://www.youtube.com/ARose186&#10;William Haynes - https://www.youtube.com/WilliamHaynesTV&#10;EhBeeFamily - https://www.youtube.com/ehbeefamily&#10;Sara Deitschy - https://www.youtube.com/saradietschy&#10;Sprinkleofglitter - https://www.youtube.com/Sprinkleofglitter&#10;Piano Around the World - https://www.youtube.com/pianoaround&#10;Gigi Gorgeous - https://www.youtube.com/GregoryGORGEOUS&#10;Jason Paul - https://www.youtube.com/channel/UCDMXEPAeMDFKr5g9mkMvV1w   &#10;Louis Cole - https://www.youtube.com/FunForLouis&#10;Lindsey Stirling - https://www.youtube.com/lindseystomp&#10;FaZe Adapt - https://www.youtube.com/AHDAPTING&#10;FaZe Rain - https://www.youtube.com/TrickShotting&#10;Ben Brown - https://www.youtube.com/benbrown&#10;Shonduras - https://www.youtube.com/Shonduras&#10;Sam Sheffer - https://www.youtube.com/Samsheffer&#10;Meghan Tonjes - https://www.youtube.com/meghantonjes&#10;SuperSaf TV - https://www.youtube.com/SuperSafTV&#10;Merrel Twins - https://www.youtube.com/merrelltwins&#10;Rosanna Pansino - https://www.youtube.com/RosannaPansino&#10;iJustine - https://www.youtube.com/ijustine&#10;h3h3 Productions - https://www.youtube.com/h3h3productions&#10;Furious Pete - https://www.youtube.com/furiouspete&#10;David Dobrik - https://www.youtube.com/daviddobrik&#10;Unbox Therapy - https://www.youtube.com/unboxtherapy&#10;Quentin Kenihan - https://www.youtube.com/qkenihan&#10;Mislav Mironovic - https://www.youtube.com/channel/UCIcfHSWce_4qQ0MTTx-JJ0g" id="367" name="Shape 367" title="DO WHAT YOU CAN'T">
            <a:hlinkClick r:id="rId3"/>
          </p:cNvPr>
          <p:cNvPicPr preferRelativeResize="0"/>
          <p:nvPr/>
        </p:nvPicPr>
        <p:blipFill>
          <a:blip r:embed="rId4">
            <a:alphaModFix/>
          </a:blip>
          <a:stretch>
            <a:fillRect/>
          </a:stretch>
        </p:blipFill>
        <p:spPr>
          <a:xfrm>
            <a:off x="1617408" y="194600"/>
            <a:ext cx="5909191" cy="4431900"/>
          </a:xfrm>
          <a:prstGeom prst="rect">
            <a:avLst/>
          </a:prstGeom>
          <a:noFill/>
          <a:ln>
            <a:noFill/>
          </a:ln>
        </p:spPr>
      </p:pic>
      <p:sp>
        <p:nvSpPr>
          <p:cNvPr id="368" name="Shape 368"/>
          <p:cNvSpPr txBox="1"/>
          <p:nvPr>
            <p:ph idx="1" type="body"/>
          </p:nvPr>
        </p:nvSpPr>
        <p:spPr>
          <a:xfrm>
            <a:off x="0" y="47027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Do What You Can’t, Casey Neistat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Shape 373">
            <a:hlinkClick r:id="rId3"/>
          </p:cNvPr>
          <p:cNvPicPr preferRelativeResize="0"/>
          <p:nvPr/>
        </p:nvPicPr>
        <p:blipFill rotWithShape="1">
          <a:blip r:embed="rId4">
            <a:alphaModFix/>
          </a:blip>
          <a:srcRect b="6087" l="0" r="0" t="5173"/>
          <a:stretch/>
        </p:blipFill>
        <p:spPr>
          <a:xfrm>
            <a:off x="726551" y="438975"/>
            <a:ext cx="7690897" cy="42655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Shape 378">
            <a:hlinkClick r:id="rId3"/>
          </p:cNvPr>
          <p:cNvPicPr preferRelativeResize="0"/>
          <p:nvPr/>
        </p:nvPicPr>
        <p:blipFill rotWithShape="1">
          <a:blip r:embed="rId4">
            <a:alphaModFix/>
          </a:blip>
          <a:srcRect b="0" l="0" r="0" t="0"/>
          <a:stretch/>
        </p:blipFill>
        <p:spPr>
          <a:xfrm>
            <a:off x="0" y="1143076"/>
            <a:ext cx="4572002" cy="2857475"/>
          </a:xfrm>
          <a:prstGeom prst="rect">
            <a:avLst/>
          </a:prstGeom>
          <a:noFill/>
          <a:ln>
            <a:noFill/>
          </a:ln>
        </p:spPr>
      </p:pic>
      <p:pic>
        <p:nvPicPr>
          <p:cNvPr id="379" name="Shape 379">
            <a:hlinkClick r:id="rId5"/>
          </p:cNvPr>
          <p:cNvPicPr preferRelativeResize="0"/>
          <p:nvPr/>
        </p:nvPicPr>
        <p:blipFill rotWithShape="1">
          <a:blip r:embed="rId6">
            <a:alphaModFix/>
          </a:blip>
          <a:srcRect b="0" l="0" r="0" t="0"/>
          <a:stretch/>
        </p:blipFill>
        <p:spPr>
          <a:xfrm>
            <a:off x="4572000" y="1142925"/>
            <a:ext cx="4572002" cy="2857575"/>
          </a:xfrm>
          <a:prstGeom prst="rect">
            <a:avLst/>
          </a:prstGeom>
          <a:noFill/>
          <a:ln>
            <a:noFill/>
          </a:ln>
        </p:spPr>
      </p:pic>
      <p:sp>
        <p:nvSpPr>
          <p:cNvPr id="380" name="Shape 380"/>
          <p:cNvSpPr/>
          <p:nvPr/>
        </p:nvSpPr>
        <p:spPr>
          <a:xfrm>
            <a:off x="1812250" y="1181225"/>
            <a:ext cx="939900" cy="2934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a:off x="6346650" y="1181225"/>
            <a:ext cx="939900" cy="2934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Storytelling Exercise (part 2)</a:t>
            </a:r>
            <a:endParaRPr/>
          </a:p>
        </p:txBody>
      </p:sp>
      <p:sp>
        <p:nvSpPr>
          <p:cNvPr id="387" name="Shape 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 your story that you told for the Storytelling Exercise (part 1) through a video. The video version of your story can be as detailed, abstract or literal as you want.</a:t>
            </a:r>
            <a:endParaRPr/>
          </a:p>
          <a:p>
            <a:pPr indent="0" lvl="0" marL="0">
              <a:spcBef>
                <a:spcPts val="1600"/>
              </a:spcBef>
              <a:spcAft>
                <a:spcPts val="0"/>
              </a:spcAft>
              <a:buNone/>
            </a:pPr>
            <a:r>
              <a:rPr b="1" lang="en">
                <a:solidFill>
                  <a:srgbClr val="FFFFFF"/>
                </a:solidFill>
              </a:rPr>
              <a:t>Create the video ONLY using your mobile phone. </a:t>
            </a:r>
            <a:endParaRPr b="1">
              <a:solidFill>
                <a:srgbClr val="FFFFFF"/>
              </a:solidFill>
            </a:endParaRPr>
          </a:p>
          <a:p>
            <a:pPr indent="0" lvl="0" marL="0" rtl="0">
              <a:spcBef>
                <a:spcPts val="1600"/>
              </a:spcBef>
              <a:spcAft>
                <a:spcPts val="1600"/>
              </a:spcAft>
              <a:buNone/>
            </a:pPr>
            <a:r>
              <a:rPr lang="en"/>
              <a:t>This means you will be recording your footage on your mobile phone as well as editing your recorded footage.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Storytelling Exercise (part 2)</a:t>
            </a:r>
            <a:endParaRPr/>
          </a:p>
          <a:p>
            <a:pPr indent="0" lvl="0" marL="0">
              <a:spcBef>
                <a:spcPts val="0"/>
              </a:spcBef>
              <a:spcAft>
                <a:spcPts val="0"/>
              </a:spcAft>
              <a:buNone/>
            </a:pPr>
            <a:r>
              <a:t/>
            </a:r>
            <a:endParaRPr/>
          </a:p>
        </p:txBody>
      </p:sp>
      <p:sp>
        <p:nvSpPr>
          <p:cNvPr id="393" name="Shape 3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Recommended video editor apps:</a:t>
            </a:r>
            <a:endParaRPr/>
          </a:p>
          <a:p>
            <a:pPr indent="-342900" lvl="0" marL="457200" rtl="0">
              <a:spcBef>
                <a:spcPts val="1600"/>
              </a:spcBef>
              <a:spcAft>
                <a:spcPts val="0"/>
              </a:spcAft>
              <a:buSzPts val="1800"/>
              <a:buChar char="●"/>
            </a:pPr>
            <a:r>
              <a:rPr lang="en"/>
              <a:t>For iPhone: </a:t>
            </a:r>
            <a:endParaRPr/>
          </a:p>
          <a:p>
            <a:pPr indent="-317500" lvl="1" marL="914400" rtl="0">
              <a:spcBef>
                <a:spcPts val="0"/>
              </a:spcBef>
              <a:spcAft>
                <a:spcPts val="0"/>
              </a:spcAft>
              <a:buSzPts val="1400"/>
              <a:buChar char="○"/>
            </a:pPr>
            <a:r>
              <a:rPr lang="en"/>
              <a:t>Splice</a:t>
            </a:r>
            <a:endParaRPr/>
          </a:p>
          <a:p>
            <a:pPr indent="-317500" lvl="1" marL="914400" rtl="0">
              <a:spcBef>
                <a:spcPts val="0"/>
              </a:spcBef>
              <a:spcAft>
                <a:spcPts val="0"/>
              </a:spcAft>
              <a:buSzPts val="1400"/>
              <a:buChar char="○"/>
            </a:pPr>
            <a:r>
              <a:rPr lang="en"/>
              <a:t>iMovie</a:t>
            </a:r>
            <a:endParaRPr/>
          </a:p>
          <a:p>
            <a:pPr indent="-317500" lvl="1" marL="914400" rtl="0">
              <a:spcBef>
                <a:spcPts val="0"/>
              </a:spcBef>
              <a:spcAft>
                <a:spcPts val="0"/>
              </a:spcAft>
              <a:buSzPts val="1400"/>
              <a:buChar char="○"/>
            </a:pPr>
            <a:r>
              <a:rPr lang="en"/>
              <a:t>Videorama</a:t>
            </a:r>
            <a:endParaRPr/>
          </a:p>
          <a:p>
            <a:pPr indent="-342900" lvl="0" marL="457200" rtl="0">
              <a:spcBef>
                <a:spcPts val="0"/>
              </a:spcBef>
              <a:spcAft>
                <a:spcPts val="0"/>
              </a:spcAft>
              <a:buSzPts val="1800"/>
              <a:buChar char="●"/>
            </a:pPr>
            <a:r>
              <a:rPr lang="en"/>
              <a:t>For Android:</a:t>
            </a:r>
            <a:endParaRPr/>
          </a:p>
          <a:p>
            <a:pPr indent="-317500" lvl="1" marL="914400" rtl="0">
              <a:spcBef>
                <a:spcPts val="0"/>
              </a:spcBef>
              <a:spcAft>
                <a:spcPts val="0"/>
              </a:spcAft>
              <a:buSzPts val="1400"/>
              <a:buChar char="○"/>
            </a:pPr>
            <a:r>
              <a:rPr lang="en"/>
              <a:t>Viva Video</a:t>
            </a:r>
            <a:endParaRPr/>
          </a:p>
          <a:p>
            <a:pPr indent="-317500" lvl="1" marL="914400">
              <a:spcBef>
                <a:spcPts val="0"/>
              </a:spcBef>
              <a:spcAft>
                <a:spcPts val="0"/>
              </a:spcAft>
              <a:buSzPts val="1400"/>
              <a:buChar char="○"/>
            </a:pPr>
            <a:r>
              <a:rPr lang="en"/>
              <a:t>KineMaster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Storytelling Exercise (part 2)</a:t>
            </a:r>
            <a:endParaRPr/>
          </a:p>
          <a:p>
            <a:pPr indent="0" lvl="0" marL="0" rtl="0">
              <a:spcBef>
                <a:spcPts val="0"/>
              </a:spcBef>
              <a:spcAft>
                <a:spcPts val="0"/>
              </a:spcAft>
              <a:buNone/>
            </a:pPr>
            <a:r>
              <a:t/>
            </a:r>
            <a:endParaRPr/>
          </a:p>
        </p:txBody>
      </p:sp>
      <p:sp>
        <p:nvSpPr>
          <p:cNvPr id="399" name="Shape 3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Upload your finished video to YOUKU (or other online video platform of your choice).</a:t>
            </a:r>
            <a:endParaRPr/>
          </a:p>
          <a:p>
            <a:pPr indent="0" lvl="0" marL="0" rtl="0">
              <a:spcBef>
                <a:spcPts val="1600"/>
              </a:spcBef>
              <a:spcAft>
                <a:spcPts val="1600"/>
              </a:spcAft>
              <a:buNone/>
            </a:pPr>
            <a:r>
              <a:rPr b="1" lang="en">
                <a:solidFill>
                  <a:srgbClr val="FFFFFF"/>
                </a:solidFill>
              </a:rPr>
              <a:t>Email your instructor </a:t>
            </a:r>
            <a:r>
              <a:rPr lang="en"/>
              <a:t>(</a:t>
            </a:r>
            <a:r>
              <a:rPr lang="en"/>
              <a:t>jiwon.shin@nyu.edu)</a:t>
            </a:r>
            <a:r>
              <a:rPr b="1" lang="en">
                <a:solidFill>
                  <a:srgbClr val="FFFFFF"/>
                </a:solidFill>
              </a:rPr>
              <a:t> with the link by 4pm.</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What is </a:t>
            </a:r>
            <a:r>
              <a:rPr lang="en">
                <a:solidFill>
                  <a:srgbClr val="CC0000"/>
                </a:solidFill>
              </a:rPr>
              <a:t>STORYTELLING</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The Technology of Storytelling, Joe Sabia</a:t>
            </a:r>
            <a:endParaRPr>
              <a:solidFill>
                <a:srgbClr val="666666"/>
              </a:solidFill>
            </a:endParaRPr>
          </a:p>
        </p:txBody>
      </p:sp>
      <p:sp>
        <p:nvSpPr>
          <p:cNvPr id="90" name="Shape 90" title="JoeSabia_2011S-480p-en.mp4">
            <a:hlinkClick r:id="rId4"/>
          </p:cNvPr>
          <p:cNvSpPr/>
          <p:nvPr/>
        </p:nvSpPr>
        <p:spPr>
          <a:xfrm>
            <a:off x="1644638" y="235450"/>
            <a:ext cx="5854726" cy="4391050"/>
          </a:xfrm>
          <a:prstGeom prst="rect">
            <a:avLst/>
          </a:prstGeom>
          <a:no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CC0000"/>
                </a:solidFill>
              </a:rPr>
              <a:t>WHAT</a:t>
            </a:r>
            <a:r>
              <a:rPr lang="en"/>
              <a:t> story?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4 Types of Writing</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solidFill>
                  <a:srgbClr val="FFFFFF"/>
                </a:solidFill>
              </a:rPr>
              <a:t>Expository</a:t>
            </a:r>
            <a:r>
              <a:rPr lang="en"/>
              <a:t> – Writing in which author’s purpose is to </a:t>
            </a:r>
            <a:r>
              <a:rPr lang="en">
                <a:solidFill>
                  <a:srgbClr val="FFFFFF"/>
                </a:solidFill>
              </a:rPr>
              <a:t>inform or explain</a:t>
            </a:r>
            <a:r>
              <a:rPr lang="en"/>
              <a:t> the subject to the reader.</a:t>
            </a:r>
            <a:endParaRPr/>
          </a:p>
          <a:p>
            <a:pPr indent="-342900" lvl="0" marL="457200" rtl="0">
              <a:spcBef>
                <a:spcPts val="0"/>
              </a:spcBef>
              <a:spcAft>
                <a:spcPts val="0"/>
              </a:spcAft>
              <a:buSzPts val="1800"/>
              <a:buChar char="●"/>
            </a:pPr>
            <a:r>
              <a:rPr b="1" lang="en">
                <a:solidFill>
                  <a:srgbClr val="FFFFFF"/>
                </a:solidFill>
              </a:rPr>
              <a:t>Persuasive</a:t>
            </a:r>
            <a:r>
              <a:rPr lang="en"/>
              <a:t> – Writing that states the </a:t>
            </a:r>
            <a:r>
              <a:rPr lang="en">
                <a:solidFill>
                  <a:srgbClr val="FFFFFF"/>
                </a:solidFill>
              </a:rPr>
              <a:t>opinion</a:t>
            </a:r>
            <a:r>
              <a:rPr lang="en"/>
              <a:t> of the writer and </a:t>
            </a:r>
            <a:r>
              <a:rPr lang="en">
                <a:solidFill>
                  <a:srgbClr val="FFFFFF"/>
                </a:solidFill>
              </a:rPr>
              <a:t>attempts to influence</a:t>
            </a:r>
            <a:r>
              <a:rPr lang="en"/>
              <a:t> the reader.</a:t>
            </a:r>
            <a:endParaRPr/>
          </a:p>
          <a:p>
            <a:pPr indent="-342900" lvl="0" marL="457200" rtl="0">
              <a:spcBef>
                <a:spcPts val="0"/>
              </a:spcBef>
              <a:spcAft>
                <a:spcPts val="0"/>
              </a:spcAft>
              <a:buSzPts val="1800"/>
              <a:buChar char="●"/>
            </a:pPr>
            <a:r>
              <a:rPr b="1" lang="en">
                <a:solidFill>
                  <a:srgbClr val="FFFFFF"/>
                </a:solidFill>
              </a:rPr>
              <a:t>Narrative</a:t>
            </a:r>
            <a:r>
              <a:rPr lang="en"/>
              <a:t> – Writing in which the author </a:t>
            </a:r>
            <a:r>
              <a:rPr lang="en">
                <a:solidFill>
                  <a:srgbClr val="FFFFFF"/>
                </a:solidFill>
              </a:rPr>
              <a:t>tells a story</a:t>
            </a:r>
            <a:r>
              <a:rPr lang="en"/>
              <a:t>. The story could be </a:t>
            </a:r>
            <a:r>
              <a:rPr lang="en">
                <a:solidFill>
                  <a:srgbClr val="FFFFFF"/>
                </a:solidFill>
              </a:rPr>
              <a:t>fact or fiction</a:t>
            </a:r>
            <a:r>
              <a:rPr lang="en"/>
              <a:t>.</a:t>
            </a:r>
            <a:endParaRPr/>
          </a:p>
          <a:p>
            <a:pPr indent="-342900" lvl="0" marL="457200">
              <a:spcBef>
                <a:spcPts val="0"/>
              </a:spcBef>
              <a:spcAft>
                <a:spcPts val="0"/>
              </a:spcAft>
              <a:buSzPts val="1800"/>
              <a:buChar char="●"/>
            </a:pPr>
            <a:r>
              <a:rPr b="1" lang="en">
                <a:solidFill>
                  <a:srgbClr val="FFFFFF"/>
                </a:solidFill>
              </a:rPr>
              <a:t>Descriptive</a:t>
            </a:r>
            <a:r>
              <a:rPr lang="en"/>
              <a:t> – A type of expository writing that uses the five senses to </a:t>
            </a:r>
            <a:r>
              <a:rPr lang="en">
                <a:solidFill>
                  <a:srgbClr val="FFFFFF"/>
                </a:solidFill>
              </a:rPr>
              <a:t>paint a picture</a:t>
            </a:r>
            <a:r>
              <a:rPr lang="en"/>
              <a:t> for the reader. This writing incorporates imagery and specific details.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